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74" r:id="rId7"/>
    <p:sldId id="262" r:id="rId8"/>
    <p:sldId id="270" r:id="rId9"/>
    <p:sldId id="263" r:id="rId10"/>
    <p:sldId id="265" r:id="rId11"/>
    <p:sldId id="275" r:id="rId12"/>
    <p:sldId id="266" r:id="rId13"/>
    <p:sldId id="267" r:id="rId14"/>
  </p:sldIdLst>
  <p:sldSz cx="9601200" cy="12801600" type="A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5" userDrawn="1">
          <p15:clr>
            <a:srgbClr val="A4A3A4"/>
          </p15:clr>
        </p15:guide>
        <p15:guide id="2" pos="30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3995"/>
        <p:guide pos="301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944055" y="1706880"/>
            <a:ext cx="7716870" cy="479808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944055" y="6646081"/>
            <a:ext cx="7716870" cy="274848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520" spc="20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79115" y="1444800"/>
            <a:ext cx="8641080" cy="1023456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44055" y="4636800"/>
            <a:ext cx="7716870" cy="190176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3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944055" y="6646081"/>
            <a:ext cx="7716870" cy="88032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52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79115" y="2782080"/>
            <a:ext cx="8638245" cy="888384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67755" y="7183681"/>
            <a:ext cx="6117930" cy="143136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62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567755" y="8615041"/>
            <a:ext cx="6117930" cy="161952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9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800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79115" y="2802240"/>
            <a:ext cx="4076730" cy="886368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49135" y="2802240"/>
            <a:ext cx="4076730" cy="8863681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79115" y="2667840"/>
            <a:ext cx="4207140" cy="71232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1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79115" y="3460800"/>
            <a:ext cx="4207140" cy="8205121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910653" y="2653894"/>
            <a:ext cx="4207140" cy="71232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1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910653" y="3460800"/>
            <a:ext cx="4207140" cy="8205121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9115" y="1135680"/>
            <a:ext cx="8638245" cy="131712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79115" y="2903040"/>
            <a:ext cx="4121048" cy="8601601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8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5000940" y="2903040"/>
            <a:ext cx="4116420" cy="8601601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8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8059905" y="1706880"/>
            <a:ext cx="822150" cy="9387841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94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720090" y="1706880"/>
            <a:ext cx="7220745" cy="9387841"/>
          </a:xfrm>
        </p:spPr>
        <p:txBody>
          <a:bodyPr vert="eaVert" lIns="46800" tIns="46800" rIns="46800" bIns="46800"/>
          <a:lstStyle>
            <a:lvl1pPr marL="240030" indent="-240030">
              <a:spcAft>
                <a:spcPts val="1000"/>
              </a:spcAft>
              <a:defRPr spc="300"/>
            </a:lvl1pPr>
            <a:lvl2pPr marL="720090" indent="-240030">
              <a:defRPr spc="300"/>
            </a:lvl2pPr>
            <a:lvl3pPr marL="1200150" indent="-240030">
              <a:defRPr spc="300"/>
            </a:lvl3pPr>
            <a:lvl4pPr marL="1680210" indent="-240030">
              <a:defRPr spc="300"/>
            </a:lvl4pPr>
            <a:lvl5pPr marL="2160270" indent="-24003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79115" y="1135680"/>
            <a:ext cx="8638245" cy="131712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79115" y="2782080"/>
            <a:ext cx="8638245" cy="888384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81950" y="11786881"/>
            <a:ext cx="2126250" cy="591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241350" y="11786881"/>
            <a:ext cx="3118500" cy="591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991110" y="11786881"/>
            <a:ext cx="2126250" cy="591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fontAlgn="auto" latinLnBrk="0" hangingPunct="1">
        <a:lnSpc>
          <a:spcPct val="100000"/>
        </a:lnSpc>
        <a:spcBef>
          <a:spcPct val="0"/>
        </a:spcBef>
        <a:buNone/>
        <a:defRPr sz="378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9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72009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90370" algn="l"/>
          <a:tab pos="1690370" algn="l"/>
          <a:tab pos="1690370" algn="l"/>
          <a:tab pos="1690370" algn="l"/>
        </a:tabLst>
        <a:defRPr sz="16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20015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8021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160270" indent="-240030" algn="l" defTabSz="96012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3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10800000">
            <a:off x="-120650" y="-107950"/>
            <a:ext cx="9813290" cy="1290891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20000"/>
                </a:schemeClr>
              </a:gs>
              <a:gs pos="63000">
                <a:schemeClr val="accent5">
                  <a:lumMod val="60000"/>
                  <a:lumOff val="4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1">
            <a:alphaModFix amt="40000"/>
          </a:blip>
          <a:srcRect l="28303" r="26577"/>
          <a:stretch>
            <a:fillRect/>
          </a:stretch>
        </p:blipFill>
        <p:spPr>
          <a:xfrm>
            <a:off x="635" y="-107950"/>
            <a:ext cx="9599930" cy="129095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9080" y="754380"/>
            <a:ext cx="8956040" cy="3178175"/>
          </a:xfrm>
        </p:spPr>
        <p:txBody>
          <a:bodyPr>
            <a:normAutofit/>
          </a:bodyPr>
          <a:p>
            <a:pPr>
              <a:lnSpc>
                <a:spcPct val="160000"/>
              </a:lnSpc>
            </a:pPr>
            <a:r>
              <a:rPr lang="zh-CN" altLang="en-US" sz="3600" b="1" spc="0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鹿泉区寺家庄镇科林、绿岛街区详细规划</a:t>
            </a:r>
            <a:br>
              <a:rPr lang="zh-CN" altLang="en-US" sz="3600" b="1" spc="0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</a:br>
            <a:endParaRPr lang="zh-CN" altLang="en-US" sz="3600" b="1" spc="0">
              <a:solidFill>
                <a:schemeClr val="accent1">
                  <a:lumMod val="50000"/>
                </a:schemeClr>
              </a:solidFill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123950" y="9591040"/>
            <a:ext cx="7717155" cy="124904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601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52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48006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90370" algn="l"/>
                <a:tab pos="1690370" algn="l"/>
                <a:tab pos="1690370" algn="l"/>
                <a:tab pos="1690370" algn="l"/>
              </a:tabLst>
              <a:defRPr sz="21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96012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44018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8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920240" indent="0" algn="ctr" defTabSz="96012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8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40030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8036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6042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40480" indent="0" algn="ctr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None/>
              <a:defRPr sz="16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pc="0">
                <a:solidFill>
                  <a:schemeClr val="accent1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石家庄市鹿泉区寺家庄镇人民政府</a:t>
            </a:r>
            <a:endParaRPr lang="zh-CN" altLang="en-US" b="1" spc="0">
              <a:solidFill>
                <a:schemeClr val="accent1">
                  <a:lumMod val="50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b="1" spc="0">
              <a:solidFill>
                <a:schemeClr val="accent1">
                  <a:lumMod val="50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23950" y="6432550"/>
            <a:ext cx="7717155" cy="694690"/>
          </a:xfrm>
          <a:noFill/>
        </p:spPr>
        <p:txBody>
          <a:bodyPr/>
          <a:p>
            <a:r>
              <a:rPr lang="zh-CN" altLang="en-US" b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</a:rPr>
              <a:t>（公示稿）</a:t>
            </a:r>
            <a:endParaRPr lang="zh-CN" altLang="en-US" b="1">
              <a:ln>
                <a:noFill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84835" y="2636520"/>
            <a:ext cx="8653780" cy="13862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14375" y="2766695"/>
            <a:ext cx="85242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40000"/>
              </a:lnSpc>
              <a:buClrTx/>
              <a:buSzTx/>
              <a:buFontTx/>
            </a:pPr>
            <a:r>
              <a:rPr lang="zh-CN" altLang="en-US" sz="2000" b="1"/>
              <a:t>落实上位规划确定装院路道路红线为50米、旅游路道路红线为30米；金环路、金环东路、金环北路为支路，道路红线为15米。</a:t>
            </a:r>
            <a:endParaRPr lang="zh-CN" altLang="en-US" sz="2000" b="1"/>
          </a:p>
        </p:txBody>
      </p:sp>
      <p:sp>
        <p:nvSpPr>
          <p:cNvPr id="18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>
                <a:sym typeface="+mn-ea"/>
              </a:rPr>
              <a:t>绿岛街区</a:t>
            </a:r>
            <a:endParaRPr lang="zh-CN" altLang="en-US" sz="2445" spc="0"/>
          </a:p>
        </p:txBody>
      </p:sp>
      <p:sp>
        <p:nvSpPr>
          <p:cNvPr id="2" name="矩形 1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3600">
                <a:latin typeface="方正粗黑宋简体" panose="02000000000000000000" charset="-122"/>
                <a:ea typeface="方正粗黑宋简体" panose="02000000000000000000" charset="-122"/>
              </a:rPr>
              <a:t>综合交通</a:t>
            </a:r>
            <a:endParaRPr lang="zh-CN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7" name="图片 6" descr="F:/20240226/S-寺家庄控规/S-寺家庄/专家会后修改20250428/插图/绿地00.jpg绿地00"/>
          <p:cNvPicPr>
            <a:picLocks noChangeAspect="1"/>
          </p:cNvPicPr>
          <p:nvPr/>
        </p:nvPicPr>
        <p:blipFill>
          <a:blip r:embed="rId1"/>
          <a:srcRect t="3" b="3"/>
          <a:stretch>
            <a:fillRect/>
          </a:stretch>
        </p:blipFill>
        <p:spPr>
          <a:xfrm>
            <a:off x="9525" y="4121150"/>
            <a:ext cx="9601200" cy="812990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矩形 14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84835" y="2636520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51840" y="2767965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给水</a:t>
            </a:r>
            <a:endParaRPr lang="zh-CN" altLang="en-US" sz="2400" b="1"/>
          </a:p>
        </p:txBody>
      </p:sp>
      <p:sp>
        <p:nvSpPr>
          <p:cNvPr id="4" name="文本框 3"/>
          <p:cNvSpPr txBox="1"/>
          <p:nvPr/>
        </p:nvSpPr>
        <p:spPr>
          <a:xfrm>
            <a:off x="2009140" y="2925445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由绿岛火炬开发区水厂供给，公共供水保障率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410" y="1615440"/>
            <a:ext cx="8752840" cy="991870"/>
          </a:xfrm>
        </p:spPr>
        <p:txBody>
          <a:bodyPr>
            <a:normAutofit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4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完善市政公用设施，保障城市基础支撑</a:t>
            </a:r>
            <a:endParaRPr lang="zh-CN" altLang="en-US" sz="24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84835" y="3808730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751840" y="3940175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排水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009140" y="4097655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雨污分流制，污水全收集、处理，集中率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11" name="圆角矩形 10"/>
          <p:cNvSpPr/>
          <p:nvPr/>
        </p:nvSpPr>
        <p:spPr>
          <a:xfrm>
            <a:off x="584835" y="4960620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840" y="5092065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供电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2009140" y="5249545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供电可靠率达到</a:t>
            </a:r>
            <a:r>
              <a:rPr lang="en-US" altLang="zh-CN" sz="2000"/>
              <a:t>99.99%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16" name="圆角矩形 15"/>
          <p:cNvSpPr/>
          <p:nvPr/>
        </p:nvSpPr>
        <p:spPr>
          <a:xfrm>
            <a:off x="584835" y="6113145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751840" y="6244590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供热</a:t>
            </a:r>
            <a:endParaRPr lang="zh-CN" altLang="en-US" sz="2400" b="1"/>
          </a:p>
        </p:txBody>
      </p:sp>
      <p:sp>
        <p:nvSpPr>
          <p:cNvPr id="19" name="文本框 18"/>
          <p:cNvSpPr txBox="1"/>
          <p:nvPr/>
        </p:nvSpPr>
        <p:spPr>
          <a:xfrm>
            <a:off x="2009140" y="640207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集中及清洁能源分散供热普及率达到</a:t>
            </a:r>
            <a:r>
              <a:rPr lang="en-US" altLang="zh-CN" sz="2000"/>
              <a:t>100%.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0" name="圆角矩形 19"/>
          <p:cNvSpPr/>
          <p:nvPr/>
        </p:nvSpPr>
        <p:spPr>
          <a:xfrm>
            <a:off x="584835" y="7237095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751840" y="7368540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燃气</a:t>
            </a:r>
            <a:endParaRPr lang="zh-CN" altLang="en-US" sz="2400" b="1"/>
          </a:p>
        </p:txBody>
      </p:sp>
      <p:sp>
        <p:nvSpPr>
          <p:cNvPr id="22" name="文本框 21"/>
          <p:cNvSpPr txBox="1"/>
          <p:nvPr/>
        </p:nvSpPr>
        <p:spPr>
          <a:xfrm>
            <a:off x="2009140" y="752602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管道天然气普及率达到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3" name="圆角矩形 22"/>
          <p:cNvSpPr/>
          <p:nvPr/>
        </p:nvSpPr>
        <p:spPr>
          <a:xfrm>
            <a:off x="584835" y="8388985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751840" y="8520430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通信</a:t>
            </a:r>
            <a:endParaRPr lang="zh-CN" altLang="en-US" sz="2400" b="1"/>
          </a:p>
        </p:txBody>
      </p:sp>
      <p:sp>
        <p:nvSpPr>
          <p:cNvPr id="25" name="文本框 24"/>
          <p:cNvSpPr txBox="1"/>
          <p:nvPr/>
        </p:nvSpPr>
        <p:spPr>
          <a:xfrm>
            <a:off x="2009140" y="867791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实现新一代网络基站覆盖率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6" name="圆角矩形 25"/>
          <p:cNvSpPr/>
          <p:nvPr/>
        </p:nvSpPr>
        <p:spPr>
          <a:xfrm>
            <a:off x="584835" y="9535795"/>
            <a:ext cx="8653780" cy="10433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751840" y="9667240"/>
            <a:ext cx="1043305" cy="75184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环卫</a:t>
            </a:r>
            <a:endParaRPr lang="zh-CN" altLang="en-US" sz="2400" b="1"/>
          </a:p>
        </p:txBody>
      </p:sp>
      <p:sp>
        <p:nvSpPr>
          <p:cNvPr id="28" name="文本框 27"/>
          <p:cNvSpPr txBox="1"/>
          <p:nvPr/>
        </p:nvSpPr>
        <p:spPr>
          <a:xfrm>
            <a:off x="2009140" y="9824720"/>
            <a:ext cx="668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规划小型垃圾转运站，生活垃圾无害化处理率</a:t>
            </a:r>
            <a:r>
              <a:rPr lang="en-US" altLang="zh-CN" sz="2000"/>
              <a:t>100%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sp>
        <p:nvSpPr>
          <p:cNvPr id="29" name="圆角矩形 28"/>
          <p:cNvSpPr/>
          <p:nvPr/>
        </p:nvSpPr>
        <p:spPr>
          <a:xfrm>
            <a:off x="584835" y="10677525"/>
            <a:ext cx="8653780" cy="16789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751840" y="10808970"/>
            <a:ext cx="1043305" cy="124587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/>
              <a:t>综合防灾</a:t>
            </a:r>
            <a:endParaRPr lang="zh-CN" altLang="en-US" sz="2400" b="1"/>
          </a:p>
        </p:txBody>
      </p:sp>
      <p:sp>
        <p:nvSpPr>
          <p:cNvPr id="31" name="文本框 30"/>
          <p:cNvSpPr txBox="1"/>
          <p:nvPr/>
        </p:nvSpPr>
        <p:spPr>
          <a:xfrm>
            <a:off x="2009140" y="10823575"/>
            <a:ext cx="66897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/>
              <a:t>消防救援</a:t>
            </a:r>
            <a:r>
              <a:rPr lang="en-US" altLang="zh-CN" sz="2000"/>
              <a:t>5</a:t>
            </a:r>
            <a:r>
              <a:rPr lang="zh-CN" altLang="en-US" sz="2000"/>
              <a:t>分钟可达覆盖率</a:t>
            </a:r>
            <a:r>
              <a:rPr lang="en-US" altLang="zh-CN" sz="2000"/>
              <a:t>100%</a:t>
            </a:r>
            <a:r>
              <a:rPr lang="zh-CN" altLang="en-US" sz="2000"/>
              <a:t>；规划区防洪标准按</a:t>
            </a:r>
            <a:r>
              <a:rPr lang="en-US" altLang="zh-CN" sz="2000"/>
              <a:t>20 </a:t>
            </a:r>
            <a:r>
              <a:rPr lang="zh-CN" altLang="en-US" sz="2000"/>
              <a:t>年一遇设防；抗震设防烈度为Ⅶ度，重要设施根据际建设需要可适当提高设防标准。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14375" y="875665"/>
            <a:ext cx="3743960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3600">
                <a:latin typeface="方正粗黑宋简体" panose="02000000000000000000" charset="-122"/>
                <a:ea typeface="方正粗黑宋简体" panose="02000000000000000000" charset="-122"/>
              </a:rPr>
              <a:t>公共和安全设施</a:t>
            </a:r>
            <a:endParaRPr lang="zh-CN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6410" y="1598295"/>
            <a:ext cx="87528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鹿泉区寺家庄镇科林、绿岛街区</a:t>
            </a:r>
            <a:endParaRPr lang="zh-CN" altLang="en-US" sz="4000" b="1">
              <a:solidFill>
                <a:schemeClr val="accent1">
                  <a:lumMod val="50000"/>
                </a:schemeClr>
              </a:solidFill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ctr"/>
            <a:r>
              <a:rPr lang="zh-CN" altLang="en-US" sz="4000" b="1">
                <a:solidFill>
                  <a:schemeClr val="accent1">
                    <a:lumMod val="50000"/>
                  </a:schemeClr>
                </a:solidFill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详细规划</a:t>
            </a:r>
            <a:endParaRPr lang="zh-CN" altLang="en-US" sz="4000" spc="100">
              <a:solidFill>
                <a:schemeClr val="tx1"/>
              </a:solidFill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410" y="10285095"/>
            <a:ext cx="8752840" cy="991870"/>
          </a:xfrm>
        </p:spPr>
        <p:txBody>
          <a:bodyPr>
            <a:normAutofit fontScale="90000"/>
          </a:bodyPr>
          <a:p>
            <a:pPr marL="0" indent="0" algn="ctr">
              <a:lnSpc>
                <a:spcPct val="210000"/>
              </a:lnSpc>
              <a:buClrTx/>
              <a:buSzTx/>
              <a:buFontTx/>
            </a:pPr>
            <a:r>
              <a:rPr lang="zh-CN" altLang="en-US" sz="222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</a:t>
            </a:r>
            <a:r>
              <a:rPr lang="en-US" altLang="zh-CN" sz="222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</a:t>
            </a:r>
            <a:r>
              <a:rPr lang="zh-CN" altLang="en-US" sz="222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本次公示内容为阶段性规划草案，所有数据、图纸和内容以最终批复为准。</a:t>
            </a:r>
            <a:endParaRPr lang="en-US" altLang="zh-CN" sz="222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/>
          <p:nvPr/>
        </p:nvPicPr>
        <p:blipFill>
          <a:blip r:embed="rId1">
            <a:alphaModFix amt="40000"/>
          </a:blip>
          <a:srcRect l="28303" r="26577"/>
          <a:stretch>
            <a:fillRect/>
          </a:stretch>
        </p:blipFill>
        <p:spPr>
          <a:xfrm>
            <a:off x="635" y="-107950"/>
            <a:ext cx="9599930" cy="129095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53390" y="1927860"/>
            <a:ext cx="8790305" cy="43370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1737360"/>
            <a:ext cx="8638540" cy="4630420"/>
          </a:xfrm>
        </p:spPr>
        <p:txBody>
          <a:bodyPr>
            <a:normAutofit/>
          </a:bodyPr>
          <a:p>
            <a:pPr marL="0" indent="457200">
              <a:lnSpc>
                <a:spcPct val="150000"/>
              </a:lnSpc>
            </a:pPr>
            <a: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按照鹿泉区政府工作安排，编制了</a:t>
            </a:r>
            <a:r>
              <a:rPr lang="zh-CN" altLang="en-US" sz="2400" b="1" spc="0">
                <a:solidFill>
                  <a:schemeClr val="accent6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《鹿泉区寺家庄镇科林、绿岛街区详细规划》</a:t>
            </a:r>
            <a: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。现履行规划方案公示程序，欢迎广大市民提出意见。</a:t>
            </a:r>
            <a:b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</a:br>
            <a:r>
              <a:rPr lang="en-US" altLang="zh-CN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  </a:t>
            </a:r>
            <a: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按照国家、省关于详细规划分层编制的有关要求，详细规划分为面向规划管控的单元层级和面向实施的街区层级。本次规划为鹿泉区寺家庄</a:t>
            </a:r>
            <a: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科林街区、绿岛街区</a:t>
            </a:r>
            <a:r>
              <a:rPr lang="zh-CN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的</a:t>
            </a:r>
            <a: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街区层级详细规划</a:t>
            </a:r>
            <a:r>
              <a:rPr lang="zh-CN" altLang="en-US" sz="200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，落实总体规划的战略要求明确规模总量、空间结构、主导功能和主要设施布局，用以指导寺家庄镇街区的落地实施。</a:t>
            </a:r>
            <a:endParaRPr lang="en-US" altLang="zh-CN" sz="2000" spc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前</a:t>
            </a:r>
            <a:r>
              <a:rPr lang="en-US" altLang="zh-CN" sz="3600">
                <a:latin typeface="方正粗黑宋简体" panose="02000000000000000000" charset="-122"/>
                <a:ea typeface="方正粗黑宋简体" panose="02000000000000000000" charset="-122"/>
              </a:rPr>
              <a:t>  </a:t>
            </a:r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言</a:t>
            </a:r>
            <a:endParaRPr lang="zh-CN" altLang="en-US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453390" y="1927860"/>
            <a:ext cx="8790305" cy="19735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425" y="2468880"/>
            <a:ext cx="8573135" cy="1431925"/>
          </a:xfrm>
        </p:spPr>
        <p:txBody>
          <a:bodyPr>
            <a:normAutofit fontScale="90000"/>
          </a:bodyPr>
          <a:p>
            <a:pPr marL="0" indent="457200">
              <a:lnSpc>
                <a:spcPct val="150000"/>
              </a:lnSpc>
            </a:pPr>
            <a:r>
              <a:rPr lang="zh-CN" altLang="en-US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本街区层级规划范围总面积为</a:t>
            </a:r>
            <a:r>
              <a:rPr lang="en-US" altLang="zh-CN" sz="3110" spc="0">
                <a:solidFill>
                  <a:schemeClr val="accent6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102.67</a:t>
            </a:r>
            <a:r>
              <a:rPr lang="zh-CN" altLang="en-US" sz="3110" spc="0">
                <a:solidFill>
                  <a:schemeClr val="accent6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公顷</a:t>
            </a:r>
            <a:r>
              <a:rPr lang="zh-CN" altLang="en-US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，包括</a:t>
            </a:r>
            <a:r>
              <a:rPr lang="zh-CN" altLang="en-US" sz="3110" spc="0">
                <a:solidFill>
                  <a:schemeClr val="accent6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科林街区</a:t>
            </a:r>
            <a:r>
              <a:rPr lang="zh-CN" altLang="en-US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（即</a:t>
            </a:r>
            <a:r>
              <a:rPr lang="en-US" altLang="zh-CN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LQ-SJZ-CZ-01-02</a:t>
            </a:r>
            <a:r>
              <a:rPr lang="zh-CN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街区）</a:t>
            </a:r>
            <a:r>
              <a:rPr lang="zh-CN" altLang="en-US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和</a:t>
            </a:r>
            <a:r>
              <a:rPr lang="zh-CN" altLang="en-US" sz="3110" spc="0">
                <a:solidFill>
                  <a:schemeClr val="accent6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绿岛街区</a:t>
            </a:r>
            <a:r>
              <a:rPr lang="zh-CN" altLang="en-US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en-US" altLang="zh-CN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LQ-JJKFQ-CZ-04-SJZ</a:t>
            </a:r>
            <a:r>
              <a:rPr lang="zh-CN" altLang="en-US" sz="2220" spc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街区）。</a:t>
            </a:r>
            <a:br>
              <a:rPr lang="zh-CN" altLang="en-US" spc="0"/>
            </a:br>
            <a:endParaRPr lang="en-US" altLang="zh-CN" spc="0"/>
          </a:p>
        </p:txBody>
      </p:sp>
      <p:sp>
        <p:nvSpPr>
          <p:cNvPr id="8" name="矩形 7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规划范围</a:t>
            </a:r>
            <a:endParaRPr lang="zh-CN" altLang="en-US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11" name="图片 10" descr="F:/20240226/S-寺家庄控规/S-寺家庄/专家会后修改20250428/插图/街区位置.jpg街区位置"/>
          <p:cNvPicPr>
            <a:picLocks noChangeAspect="1"/>
          </p:cNvPicPr>
          <p:nvPr/>
        </p:nvPicPr>
        <p:blipFill>
          <a:blip r:embed="rId1"/>
          <a:srcRect l="5675" t="7341" r="22142" b="7349"/>
          <a:stretch>
            <a:fillRect/>
          </a:stretch>
        </p:blipFill>
        <p:spPr>
          <a:xfrm>
            <a:off x="290195" y="4025900"/>
            <a:ext cx="8953500" cy="74790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53390" y="1927860"/>
            <a:ext cx="8790305" cy="2786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425" y="1896745"/>
            <a:ext cx="7450455" cy="2818130"/>
          </a:xfrm>
        </p:spPr>
        <p:txBody>
          <a:bodyPr>
            <a:normAutofit fontScale="90000"/>
          </a:bodyPr>
          <a:p>
            <a:pPr marL="0" indent="457200" algn="l">
              <a:lnSpc>
                <a:spcPct val="150000"/>
              </a:lnSpc>
              <a:buClrTx/>
              <a:buSzTx/>
              <a:buFontTx/>
            </a:pPr>
            <a:r>
              <a:rPr lang="zh-CN" sz="2665" b="1" spc="0"/>
              <a:t>科林街区：</a:t>
            </a:r>
            <a:r>
              <a:rPr lang="zh-CN" altLang="en-US" sz="2000" b="1" spc="0"/>
              <a:t>主导功能为</a:t>
            </a:r>
            <a:r>
              <a:rPr lang="zh-CN" altLang="en-US" sz="2665" b="1" spc="0">
                <a:solidFill>
                  <a:schemeClr val="accent6">
                    <a:lumMod val="75000"/>
                  </a:schemeClr>
                </a:solidFill>
              </a:rPr>
              <a:t>工业</a:t>
            </a:r>
            <a:r>
              <a:rPr lang="zh-CN" altLang="en-US" sz="2000" b="1" spc="0"/>
              <a:t>。</a:t>
            </a:r>
            <a:br>
              <a:rPr lang="zh-CN" altLang="en-US" sz="2000" b="1" spc="0"/>
            </a:br>
            <a:r>
              <a:rPr lang="en-US" altLang="zh-CN" sz="2000" b="1" spc="0"/>
              <a:t>                                </a:t>
            </a:r>
            <a:r>
              <a:rPr lang="zh-CN" altLang="en-US" sz="2000" b="1" spc="0"/>
              <a:t>规划总量：总面积</a:t>
            </a:r>
            <a:r>
              <a:rPr lang="zh-CN" altLang="en-US" sz="2665" b="1" spc="0">
                <a:solidFill>
                  <a:schemeClr val="accent6">
                    <a:lumMod val="75000"/>
                  </a:schemeClr>
                </a:solidFill>
              </a:rPr>
              <a:t>63.14</a:t>
            </a:r>
            <a:r>
              <a:rPr lang="zh-CN" altLang="en-US" sz="2000" b="1" spc="0"/>
              <a:t>公顷，</a:t>
            </a:r>
            <a:br>
              <a:rPr lang="zh-CN" altLang="en-US" sz="2000" b="1" spc="0"/>
            </a:br>
            <a:r>
              <a:rPr lang="en-US" altLang="zh-CN" sz="2000" b="1" spc="0"/>
              <a:t>                                </a:t>
            </a:r>
            <a:r>
              <a:rPr lang="zh-CN" altLang="en-US" sz="2000" b="1" spc="0"/>
              <a:t>规划人口约</a:t>
            </a:r>
            <a:r>
              <a:rPr lang="zh-CN" altLang="en-US" sz="2665" b="1" spc="0">
                <a:solidFill>
                  <a:schemeClr val="accent6">
                    <a:lumMod val="75000"/>
                  </a:schemeClr>
                </a:solidFill>
              </a:rPr>
              <a:t>0.2</a:t>
            </a:r>
            <a:r>
              <a:rPr lang="zh-CN" altLang="en-US" sz="2000" b="1" spc="0"/>
              <a:t>万人。</a:t>
            </a:r>
            <a:br>
              <a:rPr lang="zh-CN" altLang="en-US" sz="2000" b="1" spc="0"/>
            </a:br>
            <a:r>
              <a:rPr lang="zh-CN" altLang="en-US" sz="2000" b="1" spc="0"/>
              <a:t>                          </a:t>
            </a:r>
            <a:r>
              <a:rPr lang="en-US" altLang="zh-CN" sz="2000" b="1" spc="0"/>
              <a:t>      </a:t>
            </a:r>
            <a:r>
              <a:rPr lang="zh-CN" altLang="en-US" sz="2000" b="1" spc="0"/>
              <a:t>公共服务</a:t>
            </a:r>
            <a:r>
              <a:rPr lang="en-US" altLang="zh-CN" sz="2000" b="1" spc="0"/>
              <a:t>+</a:t>
            </a:r>
            <a:r>
              <a:rPr lang="zh-CN" altLang="en-US" sz="2000" b="1" spc="0"/>
              <a:t>交通</a:t>
            </a:r>
            <a:r>
              <a:rPr lang="en-US" altLang="zh-CN" sz="2000" b="1" spc="0"/>
              <a:t>+</a:t>
            </a:r>
            <a:r>
              <a:rPr lang="zh-CN" altLang="en-US" sz="2000" b="1" spc="0"/>
              <a:t>公用设施用地约</a:t>
            </a:r>
            <a:r>
              <a:rPr lang="zh-CN" altLang="en-US" sz="2665" b="1" spc="0">
                <a:solidFill>
                  <a:schemeClr val="accent6">
                    <a:lumMod val="75000"/>
                  </a:schemeClr>
                </a:solidFill>
              </a:rPr>
              <a:t>6.77</a:t>
            </a:r>
            <a:r>
              <a:rPr lang="zh-CN" altLang="en-US" sz="2000" b="1" spc="0"/>
              <a:t>公顷</a:t>
            </a:r>
            <a:br>
              <a:rPr lang="zh-CN" altLang="en-US" sz="2000" b="1" spc="0"/>
            </a:br>
            <a:r>
              <a:rPr lang="en-US" altLang="zh-CN" sz="2000" b="1" spc="0"/>
              <a:t>                                </a:t>
            </a:r>
            <a:r>
              <a:rPr lang="zh-CN" altLang="en-US" sz="2000" b="1" spc="0"/>
              <a:t>居住</a:t>
            </a:r>
            <a:r>
              <a:rPr lang="en-US" altLang="zh-CN" sz="2000" b="1" spc="0"/>
              <a:t>+</a:t>
            </a:r>
            <a:r>
              <a:rPr lang="zh-CN" altLang="en-US" sz="2000" b="1" spc="0"/>
              <a:t>商业</a:t>
            </a:r>
            <a:r>
              <a:rPr lang="en-US" altLang="zh-CN" sz="2000" b="1" spc="0"/>
              <a:t>+</a:t>
            </a:r>
            <a:r>
              <a:rPr lang="zh-CN" altLang="en-US" sz="2000" b="1" spc="0"/>
              <a:t>产业约</a:t>
            </a:r>
            <a:r>
              <a:rPr lang="zh-CN" altLang="en-US" sz="2665" b="1" spc="0">
                <a:solidFill>
                  <a:schemeClr val="accent6">
                    <a:lumMod val="75000"/>
                  </a:schemeClr>
                </a:solidFill>
              </a:rPr>
              <a:t>5.64</a:t>
            </a:r>
            <a:r>
              <a:rPr lang="zh-CN" altLang="en-US" sz="2000" b="1" spc="0"/>
              <a:t>公顷</a:t>
            </a:r>
            <a:endParaRPr lang="zh-CN" altLang="en-US" sz="2000" b="1" spc="0"/>
          </a:p>
        </p:txBody>
      </p:sp>
      <p:sp>
        <p:nvSpPr>
          <p:cNvPr id="8" name="矩形 7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街区管控</a:t>
            </a:r>
            <a:endParaRPr lang="zh-CN" altLang="en-US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" y="4819650"/>
            <a:ext cx="9372600" cy="62293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53390" y="1927860"/>
            <a:ext cx="8790305" cy="32270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1896745"/>
            <a:ext cx="8166735" cy="3437890"/>
          </a:xfrm>
        </p:spPr>
        <p:txBody>
          <a:bodyPr>
            <a:normAutofit/>
          </a:bodyPr>
          <a:p>
            <a:pPr marL="0" indent="457200" algn="l">
              <a:lnSpc>
                <a:spcPct val="150000"/>
              </a:lnSpc>
              <a:buClrTx/>
              <a:buSzTx/>
              <a:buFontTx/>
            </a:pPr>
            <a:r>
              <a:rPr lang="zh-CN" sz="2400" b="1" spc="0"/>
              <a:t>绿岛街区：</a:t>
            </a:r>
            <a:r>
              <a:rPr lang="zh-CN" altLang="en-US" sz="1800" b="1" spc="0"/>
              <a:t>主导功能为</a:t>
            </a:r>
            <a:r>
              <a:rPr lang="zh-CN" altLang="en-US" sz="2400" b="1" spc="0">
                <a:solidFill>
                  <a:schemeClr val="accent6">
                    <a:lumMod val="75000"/>
                  </a:schemeClr>
                </a:solidFill>
              </a:rPr>
              <a:t>工业</a:t>
            </a:r>
            <a:r>
              <a:rPr lang="zh-CN" altLang="en-US" sz="1800" b="1" spc="0"/>
              <a:t>。</a:t>
            </a:r>
            <a:br>
              <a:rPr lang="zh-CN" altLang="en-US" sz="1800" b="1" spc="0"/>
            </a:br>
            <a:r>
              <a:rPr lang="en-US" altLang="zh-CN" sz="1800" b="1" spc="0"/>
              <a:t>                                </a:t>
            </a:r>
            <a:r>
              <a:rPr lang="zh-CN" altLang="en-US" sz="1800" b="1" spc="0"/>
              <a:t>规划总量：总面积</a:t>
            </a:r>
            <a:r>
              <a:rPr lang="zh-CN" altLang="en-US" sz="2400" b="1" spc="0">
                <a:solidFill>
                  <a:schemeClr val="accent6">
                    <a:lumMod val="75000"/>
                  </a:schemeClr>
                </a:solidFill>
              </a:rPr>
              <a:t>39.53</a:t>
            </a:r>
            <a:r>
              <a:rPr lang="zh-CN" altLang="en-US" sz="1800" b="1" spc="0"/>
              <a:t>公顷，</a:t>
            </a:r>
            <a:br>
              <a:rPr lang="zh-CN" altLang="en-US" sz="1800" b="1" spc="0"/>
            </a:br>
            <a:r>
              <a:rPr lang="zh-CN" altLang="en-US" sz="1800" b="1" spc="0"/>
              <a:t>                    </a:t>
            </a:r>
            <a:r>
              <a:rPr lang="en-US" altLang="zh-CN" sz="1800" b="1" spc="0"/>
              <a:t>  </a:t>
            </a:r>
            <a:r>
              <a:rPr lang="zh-CN" altLang="en-US" sz="1800" b="1" spc="0"/>
              <a:t>          公共服务+交通+公用设施用地约</a:t>
            </a:r>
            <a:r>
              <a:rPr lang="en-US" altLang="zh-CN" sz="2400" b="1" spc="0">
                <a:solidFill>
                  <a:schemeClr val="accent6">
                    <a:lumMod val="75000"/>
                  </a:schemeClr>
                </a:solidFill>
              </a:rPr>
              <a:t>14.44</a:t>
            </a:r>
            <a:r>
              <a:rPr lang="zh-CN" altLang="en-US" sz="1800" b="1" spc="0"/>
              <a:t>公顷</a:t>
            </a:r>
            <a:br>
              <a:rPr lang="zh-CN" altLang="en-US" sz="1800" b="1" spc="0"/>
            </a:br>
            <a:r>
              <a:rPr lang="zh-CN" altLang="en-US" sz="1800" b="1" spc="0"/>
              <a:t>                    </a:t>
            </a:r>
            <a:r>
              <a:rPr lang="en-US" altLang="zh-CN" sz="1800" b="1" spc="0"/>
              <a:t> </a:t>
            </a:r>
            <a:r>
              <a:rPr lang="zh-CN" altLang="en-US" sz="1800" b="1" spc="0"/>
              <a:t>          </a:t>
            </a:r>
            <a:r>
              <a:rPr lang="en-US" altLang="zh-CN" sz="1800" b="1" spc="0"/>
              <a:t> </a:t>
            </a:r>
            <a:r>
              <a:rPr lang="zh-CN" altLang="en-US" sz="1800" b="1" spc="0"/>
              <a:t>居住+商业+产业约</a:t>
            </a:r>
            <a:r>
              <a:rPr lang="en-US" altLang="zh-CN" sz="2400" b="1" spc="0">
                <a:solidFill>
                  <a:schemeClr val="accent6">
                    <a:lumMod val="75000"/>
                  </a:schemeClr>
                </a:solidFill>
              </a:rPr>
              <a:t>22.27</a:t>
            </a:r>
            <a:r>
              <a:rPr lang="zh-CN" altLang="en-US" sz="1800" b="1" spc="0"/>
              <a:t>公顷</a:t>
            </a:r>
            <a:br>
              <a:rPr lang="zh-CN" altLang="en-US" sz="1800" b="1" spc="0"/>
            </a:br>
            <a:r>
              <a:rPr lang="zh-CN" altLang="en-US" sz="1800" b="1" spc="0"/>
              <a:t>                     </a:t>
            </a:r>
            <a:r>
              <a:rPr lang="en-US" altLang="zh-CN" sz="1800" b="1" spc="0"/>
              <a:t>  </a:t>
            </a:r>
            <a:r>
              <a:rPr lang="zh-CN" altLang="en-US" sz="1800" b="1" spc="0"/>
              <a:t>       </a:t>
            </a:r>
            <a:r>
              <a:rPr lang="en-US" altLang="zh-CN" sz="1800" b="1" spc="0"/>
              <a:t>  </a:t>
            </a:r>
            <a:r>
              <a:rPr lang="zh-CN" altLang="en-US" sz="1800" b="1" spc="0"/>
              <a:t>绿地与开敞空间约</a:t>
            </a:r>
            <a:r>
              <a:rPr lang="zh-CN" altLang="en-US" sz="2400" b="1" spc="0">
                <a:solidFill>
                  <a:schemeClr val="accent6">
                    <a:lumMod val="75000"/>
                  </a:schemeClr>
                </a:solidFill>
              </a:rPr>
              <a:t>2.8</a:t>
            </a:r>
            <a:r>
              <a:rPr lang="en-US" altLang="zh-CN" sz="2400" b="1" spc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zh-CN" altLang="en-US" sz="1800" b="1" spc="0"/>
              <a:t>公顷</a:t>
            </a:r>
            <a:endParaRPr lang="zh-CN" altLang="en-US" sz="1800" b="1" spc="0"/>
          </a:p>
        </p:txBody>
      </p:sp>
      <p:sp>
        <p:nvSpPr>
          <p:cNvPr id="8" name="矩形 7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街区管控</a:t>
            </a:r>
            <a:endParaRPr lang="zh-CN" altLang="en-US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720" y="5334635"/>
            <a:ext cx="9001125" cy="62103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矩形 8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53390" y="1927860"/>
            <a:ext cx="8790305" cy="349186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38960" y="2374900"/>
            <a:ext cx="7285990" cy="3045460"/>
          </a:xfrm>
        </p:spPr>
        <p:txBody>
          <a:bodyPr>
            <a:normAutofit/>
          </a:bodyPr>
          <a:p>
            <a:pPr marL="0" indent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居住用地：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6.64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幼儿园用地：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0.40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交通运输用地：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5.95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通信用地：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0.42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商业用地：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2.68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一类工业用地：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47.04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endParaRPr lang="zh-CN" altLang="en-US" sz="20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>
                <a:sym typeface="+mn-ea"/>
              </a:rPr>
              <a:t>科林街区</a:t>
            </a:r>
            <a:endParaRPr lang="zh-CN" altLang="en-US" sz="2445" spc="0"/>
          </a:p>
        </p:txBody>
      </p:sp>
      <p:sp>
        <p:nvSpPr>
          <p:cNvPr id="10" name="矩形 9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用地布局</a:t>
            </a:r>
            <a:endParaRPr lang="zh-CN" altLang="en-US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14" name="图片 13" descr="1.科林街区规划管控图则（一）改"/>
          <p:cNvPicPr>
            <a:picLocks noChangeAspect="1"/>
          </p:cNvPicPr>
          <p:nvPr/>
        </p:nvPicPr>
        <p:blipFill>
          <a:blip r:embed="rId1"/>
          <a:srcRect l="6050" t="9260" r="38992" b="24454"/>
          <a:stretch>
            <a:fillRect/>
          </a:stretch>
        </p:blipFill>
        <p:spPr>
          <a:xfrm>
            <a:off x="926465" y="5488305"/>
            <a:ext cx="8305800" cy="70866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rcRect l="49400"/>
          <a:stretch>
            <a:fillRect/>
          </a:stretch>
        </p:blipFill>
        <p:spPr>
          <a:xfrm>
            <a:off x="6652260" y="5512435"/>
            <a:ext cx="2580640" cy="151193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065" y="10735945"/>
            <a:ext cx="2243455" cy="18389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53390" y="1927860"/>
            <a:ext cx="8790305" cy="349186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>
                <a:sym typeface="+mn-ea"/>
              </a:rPr>
              <a:t>绿岛街区</a:t>
            </a:r>
            <a:endParaRPr lang="zh-CN" altLang="en-US" sz="2445" spc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838960" y="2374900"/>
            <a:ext cx="7285990" cy="3045460"/>
          </a:xfrm>
        </p:spPr>
        <p:txBody>
          <a:bodyPr>
            <a:normAutofit/>
          </a:bodyPr>
          <a:p>
            <a:pPr marL="0" indent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居住用地：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6.64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幼儿园用地：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0.40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交通运输用地：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5.95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通信用地：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0.42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商业用地：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2.68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b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一类工业用地：</a:t>
            </a:r>
            <a:r>
              <a:rPr lang="en-US" altLang="zh-CN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47.04</a:t>
            </a:r>
            <a:r>
              <a:rPr lang="zh-CN" altLang="en-US" sz="2000" spc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公顷</a:t>
            </a:r>
            <a:endParaRPr lang="zh-CN" altLang="en-US" sz="2000" spc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latin typeface="方正粗黑宋简体" panose="02000000000000000000" charset="-122"/>
                <a:ea typeface="方正粗黑宋简体" panose="02000000000000000000" charset="-122"/>
              </a:rPr>
              <a:t>用地布局</a:t>
            </a:r>
            <a:endParaRPr lang="zh-CN" altLang="en-US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18" name="图片 17" descr="C:/Users/Administrator/Desktop/3. 绿岛街区规划管控图则（一）.jpg3. 绿岛街区规划管控图则（一）"/>
          <p:cNvPicPr>
            <a:picLocks noChangeAspect="1"/>
          </p:cNvPicPr>
          <p:nvPr/>
        </p:nvPicPr>
        <p:blipFill>
          <a:blip r:embed="rId1"/>
          <a:srcRect l="318" r="318"/>
          <a:stretch>
            <a:fillRect/>
          </a:stretch>
        </p:blipFill>
        <p:spPr>
          <a:xfrm>
            <a:off x="734695" y="5473065"/>
            <a:ext cx="8305800" cy="7086600"/>
          </a:xfrm>
          <a:prstGeom prst="rect">
            <a:avLst/>
          </a:prstGeom>
        </p:spPr>
      </p:pic>
      <p:pic>
        <p:nvPicPr>
          <p:cNvPr id="19" name="图片 18" descr="C:/Users/Administrator/Desktop/2.png2"/>
          <p:cNvPicPr>
            <a:picLocks noChangeAspect="1"/>
          </p:cNvPicPr>
          <p:nvPr/>
        </p:nvPicPr>
        <p:blipFill>
          <a:blip r:embed="rId2"/>
          <a:srcRect l="-6221" r="-308"/>
          <a:stretch>
            <a:fillRect/>
          </a:stretch>
        </p:blipFill>
        <p:spPr>
          <a:xfrm>
            <a:off x="320040" y="11421110"/>
            <a:ext cx="3338830" cy="12998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3" name="图片 12" descr="科林设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710" y="3978910"/>
            <a:ext cx="9429115" cy="8032750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84835" y="2477770"/>
            <a:ext cx="8653780" cy="13862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1700" y="2445385"/>
            <a:ext cx="8056245" cy="10826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40000"/>
              </a:lnSpc>
            </a:pPr>
            <a:r>
              <a:rPr lang="zh-CN" altLang="en-US" sz="2000" b="1"/>
              <a:t>保留幼儿园</a:t>
            </a:r>
            <a:r>
              <a:rPr lang="en-US" altLang="zh-CN" sz="2000" b="1"/>
              <a:t>1</a:t>
            </a:r>
            <a:r>
              <a:rPr lang="zh-CN" altLang="en-US" sz="2000" b="1"/>
              <a:t>处。社区服务站、文化活动站、社区卫生服务站、小型多功能运动场地、室外综合健身场地、老年人日间照料中心（托老所）、小超市和公共厕所等与周边共建共享。</a:t>
            </a:r>
            <a:endParaRPr lang="zh-CN" altLang="en-US" sz="2000" b="1"/>
          </a:p>
        </p:txBody>
      </p:sp>
      <p:sp>
        <p:nvSpPr>
          <p:cNvPr id="11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>
                <a:sym typeface="+mn-ea"/>
              </a:rPr>
              <a:t>科林街区</a:t>
            </a:r>
            <a:endParaRPr lang="zh-CN" altLang="en-US" sz="2445" spc="0"/>
          </a:p>
        </p:txBody>
      </p:sp>
      <p:sp>
        <p:nvSpPr>
          <p:cNvPr id="4" name="矩形 3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14375" y="875665"/>
            <a:ext cx="3070860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3600">
                <a:latin typeface="方正粗黑宋简体" panose="02000000000000000000" charset="-122"/>
                <a:ea typeface="方正粗黑宋简体" panose="02000000000000000000" charset="-122"/>
              </a:rPr>
              <a:t>公共服务设施</a:t>
            </a:r>
            <a:endParaRPr lang="zh-CN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5" y="9627235"/>
            <a:ext cx="1485265" cy="23844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 rot="10800000">
            <a:off x="-635" y="-107950"/>
            <a:ext cx="9601835" cy="12901295"/>
          </a:xfrm>
          <a:prstGeom prst="rect">
            <a:avLst/>
          </a:prstGeom>
          <a:gradFill>
            <a:gsLst>
              <a:gs pos="31000">
                <a:schemeClr val="accent5">
                  <a:lumMod val="20000"/>
                  <a:lumOff val="80000"/>
                  <a:alpha val="10000"/>
                </a:schemeClr>
              </a:gs>
              <a:gs pos="81000">
                <a:schemeClr val="accent5">
                  <a:lumMod val="40000"/>
                  <a:lumOff val="60000"/>
                </a:schemeClr>
              </a:gs>
              <a:gs pos="9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84835" y="2636520"/>
            <a:ext cx="8669655" cy="19627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8815" y="2655570"/>
            <a:ext cx="8369300" cy="1598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  <a:buClrTx/>
              <a:buSzTx/>
              <a:buFontTx/>
            </a:pPr>
            <a:r>
              <a:rPr lang="zh-CN" altLang="en-US" sz="2000" b="1"/>
              <a:t>落实上位规划确定俱乐街（天宁路-东营北路）、繁荣街（天宁路-东营北路）、新桥街（天宁路-城镇开发边界）、东营北路（永寺街-红旗大街）为次干路，道路红线为20米，道数量为下限管控，机动车道数量为4条；繁荣街（东营北路-远航路）为支路，道路红线为15米。</a:t>
            </a:r>
            <a:endParaRPr lang="zh-CN" altLang="en-US" sz="2000" b="1"/>
          </a:p>
        </p:txBody>
      </p:sp>
      <p:sp>
        <p:nvSpPr>
          <p:cNvPr id="18" name="标题 1"/>
          <p:cNvSpPr>
            <a:spLocks noGrp="1"/>
          </p:cNvSpPr>
          <p:nvPr/>
        </p:nvSpPr>
        <p:spPr>
          <a:xfrm>
            <a:off x="172085" y="1479550"/>
            <a:ext cx="8638540" cy="118745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6012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78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0" indent="457200" algn="ctr">
              <a:lnSpc>
                <a:spcPct val="150000"/>
              </a:lnSpc>
              <a:buClrTx/>
              <a:buSzTx/>
              <a:buFontTx/>
            </a:pPr>
            <a:r>
              <a:rPr lang="zh-CN" sz="2665" b="1" spc="0">
                <a:sym typeface="+mn-ea"/>
              </a:rPr>
              <a:t>科林街区</a:t>
            </a:r>
            <a:endParaRPr lang="zh-CN" altLang="en-US" sz="2445" spc="0"/>
          </a:p>
        </p:txBody>
      </p:sp>
      <p:sp>
        <p:nvSpPr>
          <p:cNvPr id="2" name="矩形 1"/>
          <p:cNvSpPr/>
          <p:nvPr/>
        </p:nvSpPr>
        <p:spPr>
          <a:xfrm>
            <a:off x="-26670" y="1404620"/>
            <a:ext cx="9637395" cy="755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14375" y="875665"/>
            <a:ext cx="2120265" cy="8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3600">
                <a:latin typeface="方正粗黑宋简体" panose="02000000000000000000" charset="-122"/>
                <a:ea typeface="方正粗黑宋简体" panose="02000000000000000000" charset="-122"/>
              </a:rPr>
              <a:t>综合交通</a:t>
            </a:r>
            <a:endParaRPr lang="zh-CN" sz="36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11" name="图片 10" descr="道路系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460" y="4646930"/>
            <a:ext cx="9307830" cy="78816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1509</Words>
  <Application>WPS 演示</Application>
  <PresentationFormat>宽屏</PresentationFormat>
  <Paragraphs>94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Wingdings</vt:lpstr>
      <vt:lpstr>方正粗黑宋简体</vt:lpstr>
      <vt:lpstr>微软雅黑</vt:lpstr>
      <vt:lpstr>Arial Unicode MS</vt:lpstr>
      <vt:lpstr>Calibri</vt:lpstr>
      <vt:lpstr>WPS</vt:lpstr>
      <vt:lpstr>鹿泉区寺家庄镇科林、绿岛街区详细规划 </vt:lpstr>
      <vt:lpstr>按照鹿泉区政府工作安排，编制了《鹿泉区寺家庄镇科林、绿岛街区详细规划》。现履行规划方案公示程序，欢迎广大市民提出意见。       按照国家、省关于详细规划分层编制的有关要求，详细规划分为面向规划管控的单元层级和面向实施的街区层级。本次规划为鹿泉区寺家庄科林街区、绿岛街区的街区层级详细规划，落实总体规划的战略要求明确规模总量、空间结构、主导功能和主要设施布局，用以指导寺家庄镇街区的落地实施。</vt:lpstr>
      <vt:lpstr>本街区层级规划范围总面积为102.67公顷，包括科林街区（即LQ-SJZ-CZ-01-02街区）和绿岛街区（LQ-JJKFQ-CZ-04-SJZ街区）。 </vt:lpstr>
      <vt:lpstr>科林街区：主导功能为工业。                                 规划总量：总面积63.14公顷，                                 规划人口约0.2万人。                                 公共服务+交通+公用设施用地约6.77公顷                                 居住+商业+产业约5.64公顷</vt:lpstr>
      <vt:lpstr>绿岛街区：主导功能为工业。                                 规划总量：总面积39.53公顷，                                 公共服务+交通+公用设施用地约14.44公顷                                 居住+商业+产业约22.27公顷                                 绿地与开敞空间约2.82公顷</vt:lpstr>
      <vt:lpstr>居住用地：6.64公顷 幼儿园用地：0.40公顷 交通运输用地：5.95公顷 通信用地：0.42公顷 商业用地：2.68公顷 一类工业用地：47.04公顷</vt:lpstr>
      <vt:lpstr>居住用地：6.64公顷 幼儿园用地：0.40公顷 交通运输用地：5.95公顷 通信用地：0.42公顷 商业用地：2.68公顷 一类工业用地：47.04公顷</vt:lpstr>
      <vt:lpstr>PowerPoint 演示文稿</vt:lpstr>
      <vt:lpstr>PowerPoint 演示文稿</vt:lpstr>
      <vt:lpstr>PowerPoint 演示文稿</vt:lpstr>
      <vt:lpstr>完善市政公用设施，保障城市基础支撑</vt:lpstr>
      <vt:lpstr>注:本次公示内容为阶段性规划草案，所有数据、图纸和内容以最终批复为准。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Youth</cp:lastModifiedBy>
  <cp:revision>172</cp:revision>
  <dcterms:created xsi:type="dcterms:W3CDTF">2019-06-19T02:08:00Z</dcterms:created>
  <dcterms:modified xsi:type="dcterms:W3CDTF">2025-04-30T06:57:16Z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2052-12.1.0.20784</vt:lpwstr>
  </property>
  <property fmtid="{D5CDD505-2E9C-101B-9397-08002B2CF9AE}" pid="3" name="ICV">
    <vt:lpwstr>0F40E07F17E447EAA852E4F6D93E4C47_13</vt:lpwstr>
  </property>
</Properties>
</file>