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60" r:id="rId7"/>
    <p:sldId id="269" r:id="rId8"/>
    <p:sldId id="274" r:id="rId9"/>
    <p:sldId id="262" r:id="rId10"/>
    <p:sldId id="270" r:id="rId11"/>
    <p:sldId id="275" r:id="rId12"/>
    <p:sldId id="263" r:id="rId13"/>
    <p:sldId id="271" r:id="rId14"/>
    <p:sldId id="264" r:id="rId15"/>
    <p:sldId id="276" r:id="rId16"/>
    <p:sldId id="265" r:id="rId17"/>
    <p:sldId id="266" r:id="rId18"/>
    <p:sldId id="267" r:id="rId19"/>
  </p:sldIdLst>
  <p:sldSz cx="9601200" cy="12801600" type="A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5" userDrawn="1">
          <p15:clr>
            <a:srgbClr val="A4A3A4"/>
          </p15:clr>
        </p15:guide>
        <p15:guide id="2" pos="30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3995"/>
        <p:guide pos="309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944055" y="1706880"/>
            <a:ext cx="7716870" cy="479808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944055" y="6646081"/>
            <a:ext cx="7716870" cy="274848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20" spc="20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79115" y="1444800"/>
            <a:ext cx="8641080" cy="1023456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44055" y="4636800"/>
            <a:ext cx="7716870" cy="190176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3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944055" y="6646081"/>
            <a:ext cx="7716870" cy="88032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52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9115" y="2782080"/>
            <a:ext cx="8638245" cy="888384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67755" y="7183681"/>
            <a:ext cx="6117930" cy="143136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62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567755" y="8615041"/>
            <a:ext cx="6117930" cy="161952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9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00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79115" y="2802240"/>
            <a:ext cx="4076730" cy="886368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49135" y="2802240"/>
            <a:ext cx="4076730" cy="8863681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79115" y="2667840"/>
            <a:ext cx="4207140" cy="7123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1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9115" y="3460800"/>
            <a:ext cx="4207140" cy="8205121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910653" y="2653894"/>
            <a:ext cx="4207140" cy="7123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1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910653" y="3460800"/>
            <a:ext cx="4207140" cy="8205121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79115" y="2903040"/>
            <a:ext cx="4121048" cy="8601601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8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5000940" y="2903040"/>
            <a:ext cx="4116420" cy="8601601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8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8059905" y="1706880"/>
            <a:ext cx="822150" cy="9387841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94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720090" y="1706880"/>
            <a:ext cx="7220745" cy="9387841"/>
          </a:xfrm>
        </p:spPr>
        <p:txBody>
          <a:bodyPr vert="eaVert" lIns="46800" tIns="46800" rIns="46800" bIns="46800"/>
          <a:lstStyle>
            <a:lvl1pPr marL="240030" indent="-240030">
              <a:spcAft>
                <a:spcPts val="1000"/>
              </a:spcAft>
              <a:defRPr spc="300"/>
            </a:lvl1pPr>
            <a:lvl2pPr marL="720090" indent="-240030">
              <a:defRPr spc="300"/>
            </a:lvl2pPr>
            <a:lvl3pPr marL="1200150" indent="-240030">
              <a:defRPr spc="300"/>
            </a:lvl3pPr>
            <a:lvl4pPr marL="1680210" indent="-240030">
              <a:defRPr spc="300"/>
            </a:lvl4pPr>
            <a:lvl5pPr marL="2160270" indent="-24003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79115" y="1135680"/>
            <a:ext cx="8638245" cy="131712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79115" y="2782080"/>
            <a:ext cx="8638245" cy="888384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81950" y="11786881"/>
            <a:ext cx="212625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241350" y="11786881"/>
            <a:ext cx="311850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991110" y="11786881"/>
            <a:ext cx="212625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fontAlgn="auto" latinLnBrk="0" hangingPunct="1">
        <a:lnSpc>
          <a:spcPct val="100000"/>
        </a:lnSpc>
        <a:spcBef>
          <a:spcPct val="0"/>
        </a:spcBef>
        <a:buNone/>
        <a:defRPr sz="378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9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72009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90370" algn="l"/>
          <a:tab pos="1690370" algn="l"/>
          <a:tab pos="1690370" algn="l"/>
          <a:tab pos="1690370" algn="l"/>
        </a:tabLst>
        <a:defRPr sz="16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20015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8021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16027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9.xml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0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3.xml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4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6.xml"/><Relationship Id="rId5" Type="http://schemas.openxmlformats.org/officeDocument/2006/relationships/image" Target="../media/image6.png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8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1">
            <a:alphaModFix amt="40000"/>
          </a:blip>
          <a:srcRect l="28303" r="26577"/>
          <a:stretch>
            <a:fillRect/>
          </a:stretch>
        </p:blipFill>
        <p:spPr>
          <a:xfrm>
            <a:off x="635" y="-107950"/>
            <a:ext cx="9599930" cy="129095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-120650" y="-107950"/>
            <a:ext cx="9813290" cy="1290891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63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53085" y="1897380"/>
            <a:ext cx="8482965" cy="944245"/>
          </a:xfrm>
        </p:spPr>
        <p:txBody>
          <a:bodyPr>
            <a:normAutofit fontScale="90000"/>
          </a:bodyPr>
          <a:p>
            <a:pPr>
              <a:lnSpc>
                <a:spcPct val="160000"/>
              </a:lnSpc>
            </a:pPr>
            <a:r>
              <a:rPr lang="zh-CN" altLang="en-US" sz="3600" b="1" spc="0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鹿泉区寺家庄镇城镇单元层级详细规划</a:t>
            </a:r>
            <a:endParaRPr lang="zh-CN" altLang="en-US" sz="3600" b="1" spc="0">
              <a:solidFill>
                <a:schemeClr val="accent1">
                  <a:lumMod val="50000"/>
                </a:schemeClr>
              </a:solidFill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123950" y="9591040"/>
            <a:ext cx="7717155" cy="124904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601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52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48006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90370" algn="l"/>
                <a:tab pos="1690370" algn="l"/>
                <a:tab pos="1690370" algn="l"/>
                <a:tab pos="1690370" algn="l"/>
              </a:tabLst>
              <a:defRPr sz="21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96012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44018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8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92024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8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40030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8036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6042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4048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pc="0">
                <a:solidFill>
                  <a:schemeClr val="accent1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石家庄市鹿泉区寺家庄镇人民政府</a:t>
            </a:r>
            <a:endParaRPr lang="zh-CN" altLang="en-US" b="1" spc="0">
              <a:solidFill>
                <a:schemeClr val="accent1">
                  <a:lumMod val="50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b="1" spc="0">
              <a:solidFill>
                <a:schemeClr val="accent1">
                  <a:lumMod val="50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23950" y="6432550"/>
            <a:ext cx="7717155" cy="694690"/>
          </a:xfrm>
          <a:noFill/>
        </p:spPr>
        <p:txBody>
          <a:bodyPr/>
          <a:p>
            <a:r>
              <a:rPr lang="zh-CN" altLang="en-US" b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</a:rPr>
              <a:t>（公示稿）</a:t>
            </a:r>
            <a:endParaRPr lang="zh-CN" altLang="en-US" b="1">
              <a:ln>
                <a:noFill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7510" y="2520315"/>
            <a:ext cx="7571740" cy="2181860"/>
          </a:xfrm>
        </p:spPr>
        <p:txBody>
          <a:bodyPr>
            <a:normAutofit fontScale="90000"/>
          </a:bodyPr>
          <a:p>
            <a:pPr marL="0" indent="0" algn="l">
              <a:lnSpc>
                <a:spcPct val="180000"/>
              </a:lnSpc>
              <a:buClrTx/>
              <a:buSzTx/>
              <a:buFontTx/>
            </a:pP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居住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产业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用地约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22.27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公服设施+道路交通+公用设施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用地约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14.46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绿地与开敞空间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用地约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2.80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endParaRPr lang="zh-CN" altLang="en-US" sz="2665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用地布局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rcRect l="28542" t="7206" r="6488"/>
          <a:stretch>
            <a:fillRect/>
          </a:stretch>
        </p:blipFill>
        <p:spPr>
          <a:xfrm>
            <a:off x="958215" y="2580005"/>
            <a:ext cx="709295" cy="2312670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altLang="en-US" sz="2670" b="1" spc="0"/>
              <a:t>绿岛街区</a:t>
            </a:r>
            <a:endParaRPr lang="zh-CN" altLang="en-US" sz="2670" b="1" spc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80" y="4892675"/>
            <a:ext cx="8524875" cy="72866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99765" y="931545"/>
            <a:ext cx="3375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公共服务设施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47777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64096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/>
              <a:t>15min</a:t>
            </a:r>
            <a:endParaRPr lang="en-US" altLang="zh-CN" sz="2400" b="1"/>
          </a:p>
          <a:p>
            <a:pPr algn="ctr"/>
            <a:r>
              <a:rPr lang="zh-CN" altLang="en-US" sz="2400" b="1"/>
              <a:t>生活圈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2548890" y="2722245"/>
            <a:ext cx="63601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</a:rPr>
              <a:t>生活圈级公服设施</a:t>
            </a:r>
            <a:endParaRPr lang="zh-CN" altLang="en-US" sz="20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48890" y="3090545"/>
            <a:ext cx="6689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初中</a:t>
            </a:r>
            <a:r>
              <a:rPr lang="en-US" altLang="zh-CN"/>
              <a:t>1</a:t>
            </a:r>
            <a:r>
              <a:rPr lang="en-US" altLang="zh-CN"/>
              <a:t>处</a:t>
            </a:r>
            <a:r>
              <a:rPr lang="zh-CN" altLang="en-US" b="1"/>
              <a:t>、小学</a:t>
            </a:r>
            <a:r>
              <a:rPr lang="en-US" altLang="zh-CN"/>
              <a:t>2</a:t>
            </a:r>
            <a:r>
              <a:rPr lang="zh-CN" altLang="en-US"/>
              <a:t>处</a:t>
            </a:r>
            <a:r>
              <a:rPr lang="zh-CN" altLang="en-US" b="1"/>
              <a:t>、文化设施</a:t>
            </a:r>
            <a:r>
              <a:rPr lang="en-US" altLang="zh-CN"/>
              <a:t>1处</a:t>
            </a:r>
            <a:r>
              <a:rPr lang="zh-CN" altLang="en-US" b="1"/>
              <a:t>、体育设施</a:t>
            </a:r>
            <a:r>
              <a:rPr lang="en-US" altLang="zh-CN"/>
              <a:t>1处</a:t>
            </a:r>
            <a:r>
              <a:rPr lang="zh-CN" altLang="en-US" b="1"/>
              <a:t>、医疗设施</a:t>
            </a:r>
            <a:r>
              <a:rPr lang="en-US" altLang="zh-CN"/>
              <a:t>1处</a:t>
            </a:r>
            <a:r>
              <a:rPr lang="zh-CN" altLang="en-US" b="1"/>
              <a:t>、养老设施</a:t>
            </a:r>
            <a:r>
              <a:rPr lang="en-US" altLang="zh-CN"/>
              <a:t>1处</a:t>
            </a:r>
            <a:r>
              <a:rPr lang="zh-CN" altLang="en-US"/>
              <a:t>。</a:t>
            </a:r>
            <a:endParaRPr lang="zh-CN" altLang="en-US" b="1"/>
          </a:p>
        </p:txBody>
      </p:sp>
      <p:sp>
        <p:nvSpPr>
          <p:cNvPr id="14" name="圆角矩形 13"/>
          <p:cNvSpPr/>
          <p:nvPr/>
        </p:nvSpPr>
        <p:spPr>
          <a:xfrm>
            <a:off x="584835" y="402463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51840" y="418782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/>
              <a:t>5-10min</a:t>
            </a:r>
            <a:endParaRPr lang="en-US" altLang="zh-CN" sz="2400" b="1"/>
          </a:p>
          <a:p>
            <a:pPr algn="ctr"/>
            <a:r>
              <a:rPr lang="zh-CN" altLang="en-US" sz="2400" b="1"/>
              <a:t>生活圈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2548890" y="4237355"/>
            <a:ext cx="63601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  <a:sym typeface="+mn-ea"/>
              </a:rPr>
              <a:t>生活圈级公服设施</a:t>
            </a:r>
            <a:endParaRPr lang="zh-CN" altLang="en-US" sz="2000" b="1">
              <a:solidFill>
                <a:schemeClr val="accent2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48890" y="4637405"/>
            <a:ext cx="6689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文化活动站</a:t>
            </a:r>
            <a:r>
              <a:rPr lang="en-US" altLang="zh-CN"/>
              <a:t>4</a:t>
            </a:r>
            <a:r>
              <a:rPr lang="zh-CN" altLang="en-US"/>
              <a:t>处、</a:t>
            </a:r>
            <a:r>
              <a:rPr lang="zh-CN" altLang="en-US" b="1"/>
              <a:t>小型多功能运动场地</a:t>
            </a:r>
            <a:r>
              <a:rPr lang="en-US" altLang="zh-CN"/>
              <a:t>3</a:t>
            </a:r>
            <a:r>
              <a:rPr lang="zh-CN" altLang="en-US"/>
              <a:t>处、</a:t>
            </a:r>
            <a:r>
              <a:rPr lang="zh-CN" altLang="en-US" b="1"/>
              <a:t>室外综合健身场地</a:t>
            </a:r>
            <a:r>
              <a:rPr lang="en-US" altLang="zh-CN"/>
              <a:t>4</a:t>
            </a:r>
            <a:r>
              <a:rPr lang="zh-CN" altLang="en-US"/>
              <a:t>处、</a:t>
            </a:r>
            <a:r>
              <a:rPr lang="zh-CN" altLang="en-US" b="1"/>
              <a:t>社区卫生服务站</a:t>
            </a:r>
            <a:r>
              <a:rPr lang="en-US" altLang="zh-CN"/>
              <a:t>3</a:t>
            </a:r>
            <a:r>
              <a:rPr lang="zh-CN" altLang="en-US"/>
              <a:t>处、</a:t>
            </a:r>
            <a:r>
              <a:rPr lang="zh-CN" altLang="en-US" b="1"/>
              <a:t>老年人日间照料中心</a:t>
            </a:r>
            <a:r>
              <a:rPr lang="en-US" altLang="zh-CN"/>
              <a:t>4</a:t>
            </a:r>
            <a:r>
              <a:rPr lang="zh-CN" altLang="en-US"/>
              <a:t>处等。</a:t>
            </a:r>
            <a:endParaRPr lang="zh-CN" altLang="en-US" b="1"/>
          </a:p>
        </p:txBody>
      </p:sp>
      <p:pic>
        <p:nvPicPr>
          <p:cNvPr id="10" name="图片 9" descr="C:/Users/Administrator/Desktop/01图则二00.jpg01图则二00"/>
          <p:cNvPicPr>
            <a:picLocks noChangeAspect="1"/>
          </p:cNvPicPr>
          <p:nvPr/>
        </p:nvPicPr>
        <p:blipFill>
          <a:blip r:embed="rId1">
            <a:alphaModFix amt="60000"/>
          </a:blip>
          <a:srcRect t="6588" b="11727"/>
          <a:stretch>
            <a:fillRect/>
          </a:stretch>
        </p:blipFill>
        <p:spPr>
          <a:xfrm>
            <a:off x="172085" y="5734685"/>
            <a:ext cx="9077325" cy="6656070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镇区单元</a:t>
            </a:r>
            <a:endParaRPr lang="zh-CN" altLang="en-US" sz="2445" spc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l="34844"/>
          <a:stretch>
            <a:fillRect/>
          </a:stretch>
        </p:blipFill>
        <p:spPr>
          <a:xfrm>
            <a:off x="172085" y="5734685"/>
            <a:ext cx="3973830" cy="172148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199765" y="7301865"/>
            <a:ext cx="4718050" cy="4718050"/>
          </a:xfrm>
          <a:prstGeom prst="ellipse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267585" y="9126220"/>
            <a:ext cx="2366010" cy="2366010"/>
          </a:xfrm>
          <a:prstGeom prst="ellipse">
            <a:avLst/>
          </a:prstGeom>
          <a:noFill/>
          <a:ln w="25400" cmpd="sng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368165" y="8993505"/>
            <a:ext cx="2366010" cy="2366010"/>
          </a:xfrm>
          <a:prstGeom prst="ellipse">
            <a:avLst/>
          </a:prstGeom>
          <a:noFill/>
          <a:ln w="25400" cmpd="sng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952490" y="7553325"/>
            <a:ext cx="2366010" cy="2366010"/>
          </a:xfrm>
          <a:prstGeom prst="ellipse">
            <a:avLst/>
          </a:prstGeom>
          <a:noFill/>
          <a:ln w="25400" cmpd="sng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880100" y="9919335"/>
            <a:ext cx="2366010" cy="2366010"/>
          </a:xfrm>
          <a:prstGeom prst="ellipse">
            <a:avLst/>
          </a:prstGeom>
          <a:noFill/>
          <a:ln w="25400" cmpd="sng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1" name="直接箭头连接符 20"/>
          <p:cNvCxnSpPr/>
          <p:nvPr/>
        </p:nvCxnSpPr>
        <p:spPr>
          <a:xfrm flipH="1" flipV="1">
            <a:off x="4603750" y="7549515"/>
            <a:ext cx="1109345" cy="226695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endCxn id="19" idx="7"/>
          </p:cNvCxnSpPr>
          <p:nvPr/>
        </p:nvCxnSpPr>
        <p:spPr>
          <a:xfrm flipV="1">
            <a:off x="7099300" y="7900035"/>
            <a:ext cx="872490" cy="823595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 rot="3840000">
            <a:off x="4823460" y="8332470"/>
            <a:ext cx="97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1000m</a:t>
            </a:r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19020000">
            <a:off x="6995160" y="8019415"/>
            <a:ext cx="97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500m</a:t>
            </a:r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99765" y="931545"/>
            <a:ext cx="3375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公共服务设施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47777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64096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/>
              <a:t>15min</a:t>
            </a:r>
            <a:endParaRPr lang="en-US" altLang="zh-CN" sz="2400" b="1"/>
          </a:p>
          <a:p>
            <a:pPr algn="ctr"/>
            <a:r>
              <a:rPr lang="zh-CN" altLang="en-US" sz="2400" b="1"/>
              <a:t>生活圈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2548890" y="2722245"/>
            <a:ext cx="63601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</a:rPr>
              <a:t>生活圈级公服设施</a:t>
            </a:r>
            <a:endParaRPr lang="zh-CN" altLang="en-US" sz="20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48890" y="3090545"/>
            <a:ext cx="6689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九年一贯制学校</a:t>
            </a:r>
            <a:r>
              <a:rPr lang="en-US" altLang="zh-CN"/>
              <a:t>1</a:t>
            </a:r>
            <a:r>
              <a:rPr lang="en-US" altLang="zh-CN"/>
              <a:t>处</a:t>
            </a:r>
            <a:r>
              <a:rPr lang="zh-CN" altLang="en-US" b="1"/>
              <a:t>、小学</a:t>
            </a:r>
            <a:r>
              <a:rPr lang="en-US" altLang="zh-CN"/>
              <a:t>4</a:t>
            </a:r>
            <a:r>
              <a:rPr lang="zh-CN" altLang="en-US"/>
              <a:t>处。</a:t>
            </a:r>
            <a:endParaRPr lang="zh-CN" altLang="en-US" b="1"/>
          </a:p>
        </p:txBody>
      </p:sp>
      <p:sp>
        <p:nvSpPr>
          <p:cNvPr id="14" name="圆角矩形 13"/>
          <p:cNvSpPr/>
          <p:nvPr/>
        </p:nvSpPr>
        <p:spPr>
          <a:xfrm>
            <a:off x="584835" y="402463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51840" y="418782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/>
              <a:t>5-10min</a:t>
            </a:r>
            <a:endParaRPr lang="en-US" altLang="zh-CN" sz="2400" b="1"/>
          </a:p>
          <a:p>
            <a:pPr algn="ctr"/>
            <a:r>
              <a:rPr lang="zh-CN" altLang="en-US" sz="2400" b="1"/>
              <a:t>生活圈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2548890" y="4237355"/>
            <a:ext cx="63601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  <a:sym typeface="+mn-ea"/>
              </a:rPr>
              <a:t>生活圈级公服设施</a:t>
            </a:r>
            <a:endParaRPr lang="zh-CN" altLang="en-US" sz="2000" b="1">
              <a:solidFill>
                <a:schemeClr val="accent2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48890" y="4637405"/>
            <a:ext cx="6689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ym typeface="+mn-ea"/>
              </a:rPr>
              <a:t>文化活动站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处、</a:t>
            </a:r>
            <a:r>
              <a:rPr lang="zh-CN" altLang="en-US" b="1">
                <a:sym typeface="+mn-ea"/>
              </a:rPr>
              <a:t>小型多功能运动场地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处、</a:t>
            </a:r>
            <a:r>
              <a:rPr lang="zh-CN" altLang="en-US" b="1">
                <a:sym typeface="+mn-ea"/>
              </a:rPr>
              <a:t>室外综合健身场地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处、</a:t>
            </a:r>
            <a:r>
              <a:rPr lang="zh-CN" altLang="en-US" b="1">
                <a:sym typeface="+mn-ea"/>
              </a:rPr>
              <a:t>社区卫生服务站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处、</a:t>
            </a:r>
            <a:r>
              <a:rPr lang="zh-CN" altLang="en-US" b="1">
                <a:sym typeface="+mn-ea"/>
              </a:rPr>
              <a:t>老年人日间照料中心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处等。</a:t>
            </a:r>
            <a:endParaRPr lang="zh-CN" altLang="en-US" b="1"/>
          </a:p>
          <a:p>
            <a:r>
              <a:rPr lang="zh-CN" altLang="en-US"/>
              <a:t>。</a:t>
            </a:r>
            <a:endParaRPr lang="zh-CN" altLang="en-US" b="1"/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高迁单元</a:t>
            </a:r>
            <a:endParaRPr lang="zh-CN" altLang="en-US" sz="2445" spc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340360" y="5571490"/>
            <a:ext cx="8898890" cy="5537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0" y="7374255"/>
            <a:ext cx="1267460" cy="373443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04390" y="5812155"/>
            <a:ext cx="5268341" cy="4673487"/>
            <a:chOff x="9374" y="11895"/>
            <a:chExt cx="6235" cy="5531"/>
          </a:xfrm>
        </p:grpSpPr>
        <p:sp>
          <p:nvSpPr>
            <p:cNvPr id="19" name="椭圆 18"/>
            <p:cNvSpPr/>
            <p:nvPr/>
          </p:nvSpPr>
          <p:spPr>
            <a:xfrm>
              <a:off x="9374" y="11895"/>
              <a:ext cx="3726" cy="3726"/>
            </a:xfrm>
            <a:prstGeom prst="ellipse">
              <a:avLst/>
            </a:prstGeom>
            <a:noFill/>
            <a:ln w="25400" cmpd="sng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2" name="直接箭头连接符 21"/>
            <p:cNvCxnSpPr>
              <a:endCxn id="19" idx="7"/>
            </p:cNvCxnSpPr>
            <p:nvPr/>
          </p:nvCxnSpPr>
          <p:spPr>
            <a:xfrm flipV="1">
              <a:off x="11180" y="12441"/>
              <a:ext cx="1374" cy="1297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 rot="19020000">
              <a:off x="11016" y="12629"/>
              <a:ext cx="1540" cy="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500m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1883" y="13700"/>
              <a:ext cx="3726" cy="3726"/>
            </a:xfrm>
            <a:prstGeom prst="ellipse">
              <a:avLst/>
            </a:prstGeom>
            <a:noFill/>
            <a:ln w="25400" cmpd="sng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99765" y="931545"/>
            <a:ext cx="3375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蓝绿空间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620645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783840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分级</a:t>
            </a:r>
            <a:endParaRPr lang="zh-CN" sz="2400" b="1"/>
          </a:p>
          <a:p>
            <a:pPr algn="ctr"/>
            <a:r>
              <a:rPr lang="zh-CN" sz="2400" b="1"/>
              <a:t>配置</a:t>
            </a:r>
            <a:endParaRPr lang="zh-CN" sz="2400" b="1"/>
          </a:p>
        </p:txBody>
      </p:sp>
      <p:sp>
        <p:nvSpPr>
          <p:cNvPr id="14" name="圆角矩形 13"/>
          <p:cNvSpPr/>
          <p:nvPr/>
        </p:nvSpPr>
        <p:spPr>
          <a:xfrm>
            <a:off x="584835" y="4167505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51840" y="4330700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空间</a:t>
            </a:r>
            <a:endParaRPr lang="zh-CN" sz="2400" b="1"/>
          </a:p>
          <a:p>
            <a:pPr algn="ctr"/>
            <a:r>
              <a:rPr lang="zh-CN" sz="2400" b="1"/>
              <a:t>组织</a:t>
            </a:r>
            <a:endParaRPr lang="zh-CN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2548890" y="4224655"/>
            <a:ext cx="6689725" cy="13093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/>
              <a:t>依托</a:t>
            </a:r>
            <a:r>
              <a:rPr lang="zh-CN" altLang="en-US" b="1">
                <a:solidFill>
                  <a:srgbClr val="C00000"/>
                </a:solidFill>
              </a:rPr>
              <a:t>洨河</a:t>
            </a:r>
            <a:r>
              <a:rPr lang="zh-CN" altLang="en-US"/>
              <a:t>生态廊道，</a:t>
            </a:r>
            <a:r>
              <a:rPr lang="zh-CN" altLang="en-US" b="1">
                <a:solidFill>
                  <a:srgbClr val="C00000"/>
                </a:solidFill>
              </a:rPr>
              <a:t>天宁路、红旗大街</a:t>
            </a:r>
            <a:r>
              <a:rPr lang="zh-CN" altLang="en-US"/>
              <a:t>等交通绿道；郊野农田等绿色本底要素，将绿地空间、绿道空间、滨水空间、郊野公园等串链成网，构建</a:t>
            </a:r>
            <a:r>
              <a:rPr lang="zh-CN" altLang="en-US" b="1">
                <a:solidFill>
                  <a:srgbClr val="C00000"/>
                </a:solidFill>
              </a:rPr>
              <a:t>“以绿荫城、以水润城、以林围城”</a:t>
            </a:r>
            <a:r>
              <a:rPr lang="zh-CN" altLang="en-US"/>
              <a:t>的蓝绿网络格局。</a:t>
            </a: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2548890" y="2909570"/>
            <a:ext cx="6689725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/>
              <a:t>以分级配置、均衡布局、慢行畅通为原则，按照“300米见绿、500米见园”的目标，构建</a:t>
            </a:r>
            <a:r>
              <a:rPr lang="zh-CN" altLang="en-US" sz="2000" b="1">
                <a:solidFill>
                  <a:srgbClr val="C00000"/>
                </a:solidFill>
              </a:rPr>
              <a:t>“社区公园—游园”</a:t>
            </a:r>
            <a:r>
              <a:rPr lang="zh-CN" altLang="en-US"/>
              <a:t>两级公园体系。</a:t>
            </a:r>
            <a:endParaRPr lang="zh-CN" alt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86410" y="1615440"/>
            <a:ext cx="8752840" cy="991870"/>
          </a:xfrm>
        </p:spPr>
        <p:txBody>
          <a:bodyPr>
            <a:normAutofit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构建“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林田围城、蓝绿交织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”的城镇空间</a:t>
            </a:r>
            <a:endParaRPr lang="zh-CN" sz="24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410" y="5714365"/>
            <a:ext cx="7859395" cy="68459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095" y="10759440"/>
            <a:ext cx="1226185" cy="18008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99765" y="931545"/>
            <a:ext cx="3375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蓝绿空间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620645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783840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分级</a:t>
            </a:r>
            <a:endParaRPr lang="zh-CN" sz="2400" b="1"/>
          </a:p>
          <a:p>
            <a:pPr algn="ctr"/>
            <a:r>
              <a:rPr lang="zh-CN" sz="2400" b="1"/>
              <a:t>配置</a:t>
            </a:r>
            <a:endParaRPr lang="zh-CN" sz="2400" b="1"/>
          </a:p>
        </p:txBody>
      </p:sp>
      <p:sp>
        <p:nvSpPr>
          <p:cNvPr id="14" name="圆角矩形 13"/>
          <p:cNvSpPr/>
          <p:nvPr/>
        </p:nvSpPr>
        <p:spPr>
          <a:xfrm>
            <a:off x="584835" y="4167505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51840" y="4330700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空间</a:t>
            </a:r>
            <a:endParaRPr lang="zh-CN" sz="2400" b="1"/>
          </a:p>
          <a:p>
            <a:pPr algn="ctr"/>
            <a:r>
              <a:rPr lang="zh-CN" sz="2400" b="1"/>
              <a:t>组织</a:t>
            </a:r>
            <a:endParaRPr lang="zh-CN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2548890" y="4224655"/>
            <a:ext cx="6689725" cy="10045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/>
              <a:t>依托</a:t>
            </a:r>
            <a:r>
              <a:rPr lang="zh-CN" altLang="en-US" b="1">
                <a:solidFill>
                  <a:srgbClr val="C00000"/>
                </a:solidFill>
              </a:rPr>
              <a:t>环城水系</a:t>
            </a:r>
            <a:r>
              <a:rPr lang="zh-CN" altLang="en-US"/>
              <a:t>生态廊道，</a:t>
            </a:r>
            <a:r>
              <a:rPr lang="zh-CN" altLang="en-US" b="1">
                <a:solidFill>
                  <a:srgbClr val="C00000"/>
                </a:solidFill>
              </a:rPr>
              <a:t>天宁路、南三环、</a:t>
            </a:r>
            <a:r>
              <a:rPr lang="en-US" altLang="zh-CN" b="1">
                <a:solidFill>
                  <a:srgbClr val="C00000"/>
                </a:solidFill>
              </a:rPr>
              <a:t>107</a:t>
            </a:r>
            <a:r>
              <a:rPr lang="zh-CN" altLang="en-US" b="1">
                <a:solidFill>
                  <a:srgbClr val="C00000"/>
                </a:solidFill>
              </a:rPr>
              <a:t>国道</a:t>
            </a:r>
            <a:r>
              <a:rPr lang="zh-CN" altLang="en-US"/>
              <a:t>等交通绿道；将绿地空间、绿道空间、滨水空间等串链成网，构建</a:t>
            </a:r>
            <a:r>
              <a:rPr lang="zh-CN" altLang="en-US" b="1">
                <a:solidFill>
                  <a:srgbClr val="C00000"/>
                </a:solidFill>
              </a:rPr>
              <a:t>“绿道环城、水系润城、文化浸城”</a:t>
            </a:r>
            <a:r>
              <a:rPr lang="zh-CN" altLang="en-US"/>
              <a:t>的蓝绿网络格局。</a:t>
            </a: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2548890" y="2909570"/>
            <a:ext cx="6689725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/>
              <a:t>以分级配置、均衡布局、慢行畅通为原则，按照“300米见绿、500米见园”的目标，构建</a:t>
            </a:r>
            <a:r>
              <a:rPr lang="zh-CN" altLang="en-US" sz="2000" b="1">
                <a:solidFill>
                  <a:srgbClr val="C00000"/>
                </a:solidFill>
              </a:rPr>
              <a:t>“社区公园—游园”</a:t>
            </a:r>
            <a:r>
              <a:rPr lang="zh-CN" altLang="en-US"/>
              <a:t>两级公园体系。</a:t>
            </a:r>
            <a:endParaRPr lang="zh-CN" alt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86410" y="1615440"/>
            <a:ext cx="8752840" cy="991870"/>
          </a:xfrm>
        </p:spPr>
        <p:txBody>
          <a:bodyPr>
            <a:normAutofit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构建“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绿道环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城、水系润城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”的城镇空间</a:t>
            </a:r>
            <a:endParaRPr lang="zh-CN" sz="24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820" y="5714365"/>
            <a:ext cx="8171180" cy="67729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095" y="10759440"/>
            <a:ext cx="1226185" cy="18008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99765" y="931545"/>
            <a:ext cx="33756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综合交通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63652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79971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对外</a:t>
            </a:r>
            <a:endParaRPr lang="zh-CN" sz="2400" b="1"/>
          </a:p>
          <a:p>
            <a:pPr algn="ctr"/>
            <a:r>
              <a:rPr lang="zh-CN" sz="2400" b="1"/>
              <a:t>交通</a:t>
            </a:r>
            <a:endParaRPr lang="zh-CN" sz="2400" b="1"/>
          </a:p>
        </p:txBody>
      </p:sp>
      <p:sp>
        <p:nvSpPr>
          <p:cNvPr id="14" name="圆角矩形 13"/>
          <p:cNvSpPr/>
          <p:nvPr/>
        </p:nvSpPr>
        <p:spPr>
          <a:xfrm>
            <a:off x="584835" y="4183380"/>
            <a:ext cx="8653780" cy="13862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51840" y="4346575"/>
            <a:ext cx="1515745" cy="109220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400" b="1"/>
              <a:t>路网</a:t>
            </a:r>
            <a:endParaRPr lang="zh-CN" sz="2400" b="1"/>
          </a:p>
          <a:p>
            <a:pPr algn="ctr"/>
            <a:r>
              <a:rPr lang="zh-CN" sz="2400" b="1"/>
              <a:t>结构</a:t>
            </a:r>
            <a:endParaRPr lang="zh-CN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2548890" y="4383405"/>
            <a:ext cx="6689725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/>
              <a:t>优化路网布局，建立</a:t>
            </a:r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</a:rPr>
              <a:t>主干道、次干道、支路</a:t>
            </a:r>
            <a:r>
              <a:rPr lang="zh-CN" altLang="en-US"/>
              <a:t>三级路网结构，加快构建系统健全、功能完备、运行高效、智能绿色、安全韧性的交通体系，为打造宜居、韧性、智慧城市提供坚实的支撑。</a:t>
            </a: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2548890" y="2925445"/>
            <a:ext cx="66897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/>
              <a:t>落实</a:t>
            </a:r>
            <a:r>
              <a:rPr lang="zh-CN" altLang="en-US" sz="2000" b="1">
                <a:solidFill>
                  <a:schemeClr val="accent2">
                    <a:lumMod val="75000"/>
                  </a:schemeClr>
                </a:solidFill>
              </a:rPr>
              <a:t>红旗大街、天宁路、装院路、西外环路、友谊大街南延</a:t>
            </a:r>
            <a:r>
              <a:rPr lang="zh-CN" altLang="en-US"/>
              <a:t>等多条区域性交通线路的控制要求。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410" y="1615440"/>
            <a:ext cx="8752840" cy="991870"/>
          </a:xfrm>
        </p:spPr>
        <p:txBody>
          <a:bodyPr>
            <a:normAutofit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构建“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着眼区域、外联内畅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”的交通体系</a:t>
            </a:r>
            <a:endParaRPr lang="zh-CN" sz="24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4815" y="5762625"/>
            <a:ext cx="8706485" cy="6266815"/>
            <a:chOff x="669" y="9075"/>
            <a:chExt cx="13285" cy="9562"/>
          </a:xfrm>
        </p:grpSpPr>
        <p:pic>
          <p:nvPicPr>
            <p:cNvPr id="8" name="图片 7" descr="E:/8-6 2025.3.27 寺家庄控规专家会版修改/JPG-总图/11 综合交通规划图.jpg11 综合交通规划图"/>
            <p:cNvPicPr>
              <a:picLocks noChangeAspect="1"/>
            </p:cNvPicPr>
            <p:nvPr/>
          </p:nvPicPr>
          <p:blipFill>
            <a:blip r:embed="rId1"/>
            <a:srcRect l="8893" t="12986" r="17558" b="11632"/>
            <a:stretch>
              <a:fillRect/>
            </a:stretch>
          </p:blipFill>
          <p:spPr>
            <a:xfrm>
              <a:off x="766" y="9075"/>
              <a:ext cx="13188" cy="956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9" y="9075"/>
              <a:ext cx="1665" cy="4176"/>
            </a:xfrm>
            <a:prstGeom prst="rect">
              <a:avLst/>
            </a:prstGeom>
          </p:spPr>
        </p:pic>
      </p:grp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739390" y="931545"/>
            <a:ext cx="43053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公用和安全设施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84835" y="2636520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767965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给水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2009140" y="292544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由绿岛火炬开发区水厂供给，公共供水保障率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410" y="1615440"/>
            <a:ext cx="8752840" cy="991870"/>
          </a:xfrm>
        </p:spPr>
        <p:txBody>
          <a:bodyPr>
            <a:normAutofit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4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完善市政公用设施，保障城市基础支撑</a:t>
            </a:r>
            <a:endParaRPr lang="zh-CN" altLang="en-US" sz="24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84835" y="3808730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51840" y="3940175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排水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009140" y="409765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雨污分流制，污水全收集、处理，集中率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11" name="圆角矩形 10"/>
          <p:cNvSpPr/>
          <p:nvPr/>
        </p:nvSpPr>
        <p:spPr>
          <a:xfrm>
            <a:off x="584835" y="4960620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840" y="5092065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供电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2009140" y="524954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供电可靠率达到</a:t>
            </a:r>
            <a:r>
              <a:rPr lang="en-US" altLang="zh-CN" sz="2000"/>
              <a:t>99.99%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16" name="圆角矩形 15"/>
          <p:cNvSpPr/>
          <p:nvPr/>
        </p:nvSpPr>
        <p:spPr>
          <a:xfrm>
            <a:off x="584835" y="6113145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751840" y="6244590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供热</a:t>
            </a:r>
            <a:endParaRPr lang="zh-CN" altLang="en-US" sz="2400" b="1"/>
          </a:p>
        </p:txBody>
      </p:sp>
      <p:sp>
        <p:nvSpPr>
          <p:cNvPr id="19" name="文本框 18"/>
          <p:cNvSpPr txBox="1"/>
          <p:nvPr/>
        </p:nvSpPr>
        <p:spPr>
          <a:xfrm>
            <a:off x="2009140" y="640207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集中及清洁能源分散供热普及率达到</a:t>
            </a:r>
            <a:r>
              <a:rPr lang="en-US" altLang="zh-CN" sz="2000"/>
              <a:t>100%.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0" name="圆角矩形 19"/>
          <p:cNvSpPr/>
          <p:nvPr/>
        </p:nvSpPr>
        <p:spPr>
          <a:xfrm>
            <a:off x="584835" y="7237095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751840" y="7368540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燃气</a:t>
            </a:r>
            <a:endParaRPr lang="zh-CN" altLang="en-US" sz="2400" b="1"/>
          </a:p>
        </p:txBody>
      </p:sp>
      <p:sp>
        <p:nvSpPr>
          <p:cNvPr id="22" name="文本框 21"/>
          <p:cNvSpPr txBox="1"/>
          <p:nvPr/>
        </p:nvSpPr>
        <p:spPr>
          <a:xfrm>
            <a:off x="2009140" y="752602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管道天然气普及率达到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3" name="圆角矩形 22"/>
          <p:cNvSpPr/>
          <p:nvPr/>
        </p:nvSpPr>
        <p:spPr>
          <a:xfrm>
            <a:off x="584835" y="8388985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751840" y="8520430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通信</a:t>
            </a:r>
            <a:endParaRPr lang="zh-CN" altLang="en-US" sz="2400" b="1"/>
          </a:p>
        </p:txBody>
      </p:sp>
      <p:sp>
        <p:nvSpPr>
          <p:cNvPr id="25" name="文本框 24"/>
          <p:cNvSpPr txBox="1"/>
          <p:nvPr/>
        </p:nvSpPr>
        <p:spPr>
          <a:xfrm>
            <a:off x="2009140" y="867791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实现新一代网络基站覆盖率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6" name="圆角矩形 25"/>
          <p:cNvSpPr/>
          <p:nvPr/>
        </p:nvSpPr>
        <p:spPr>
          <a:xfrm>
            <a:off x="584835" y="9535795"/>
            <a:ext cx="8653780" cy="10433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751840" y="9667240"/>
            <a:ext cx="1043305" cy="75184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环卫</a:t>
            </a:r>
            <a:endParaRPr lang="zh-CN" altLang="en-US" sz="2400" b="1"/>
          </a:p>
        </p:txBody>
      </p:sp>
      <p:sp>
        <p:nvSpPr>
          <p:cNvPr id="28" name="文本框 27"/>
          <p:cNvSpPr txBox="1"/>
          <p:nvPr/>
        </p:nvSpPr>
        <p:spPr>
          <a:xfrm>
            <a:off x="2009140" y="982472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规划小型垃圾转运站，生活垃圾无害化处理率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9" name="圆角矩形 28"/>
          <p:cNvSpPr/>
          <p:nvPr/>
        </p:nvSpPr>
        <p:spPr>
          <a:xfrm>
            <a:off x="584835" y="10677525"/>
            <a:ext cx="8653780" cy="16789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751840" y="10808970"/>
            <a:ext cx="1043305" cy="124587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综合防灾</a:t>
            </a:r>
            <a:endParaRPr lang="zh-CN" altLang="en-US" sz="2400" b="1"/>
          </a:p>
        </p:txBody>
      </p:sp>
      <p:sp>
        <p:nvSpPr>
          <p:cNvPr id="31" name="文本框 30"/>
          <p:cNvSpPr txBox="1"/>
          <p:nvPr/>
        </p:nvSpPr>
        <p:spPr>
          <a:xfrm>
            <a:off x="2009140" y="10823575"/>
            <a:ext cx="66897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消防救援</a:t>
            </a:r>
            <a:r>
              <a:rPr lang="en-US" altLang="zh-CN" sz="2000"/>
              <a:t>5</a:t>
            </a:r>
            <a:r>
              <a:rPr lang="zh-CN" altLang="en-US" sz="2000"/>
              <a:t>分钟可达覆盖率</a:t>
            </a:r>
            <a:r>
              <a:rPr lang="en-US" altLang="zh-CN" sz="2000"/>
              <a:t>100%</a:t>
            </a:r>
            <a:r>
              <a:rPr lang="zh-CN" altLang="en-US" sz="2000"/>
              <a:t>；寺家庄镇区防洪标准按</a:t>
            </a:r>
            <a:r>
              <a:rPr lang="en-US" altLang="zh-CN" sz="2000"/>
              <a:t>20 </a:t>
            </a:r>
            <a:r>
              <a:rPr lang="zh-CN" altLang="en-US" sz="2000"/>
              <a:t>年一遇设防；抗震设防烈度为Ⅶ度，重要设施根据际建设需要可适当提高设防标准。</a:t>
            </a:r>
            <a:endParaRPr lang="zh-CN" altLang="en-US" sz="2000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6410" y="1963420"/>
            <a:ext cx="87528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鹿泉区寺家庄镇城镇单元层级</a:t>
            </a:r>
            <a:endParaRPr lang="zh-CN" altLang="en-US" sz="4000" b="1">
              <a:solidFill>
                <a:schemeClr val="accent1">
                  <a:lumMod val="50000"/>
                </a:schemeClr>
              </a:solidFill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sz="4000" b="1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详细规划</a:t>
            </a:r>
            <a:br>
              <a:rPr lang="zh-CN" altLang="en-US" sz="4000" b="1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</a:b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410" y="10285095"/>
            <a:ext cx="8752840" cy="991870"/>
          </a:xfrm>
        </p:spPr>
        <p:txBody>
          <a:bodyPr>
            <a:normAutofit fontScale="90000"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</a:t>
            </a:r>
            <a:r>
              <a:rPr lang="en-US" altLang="zh-CN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  <a:r>
              <a:rPr lang="zh-CN" altLang="en-US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本次公示内容为阶段性规划草案，所有数据、图纸和内容以最终批复为准。</a:t>
            </a:r>
            <a:endParaRPr lang="en-US" altLang="zh-CN" sz="222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852805"/>
            <a:ext cx="8638540" cy="5181600"/>
          </a:xfrm>
        </p:spPr>
        <p:txBody>
          <a:bodyPr>
            <a:normAutofit/>
          </a:bodyPr>
          <a:p>
            <a:pPr marL="0" indent="457200">
              <a:lnSpc>
                <a:spcPct val="150000"/>
              </a:lnSpc>
            </a:pPr>
            <a:r>
              <a:rPr lang="zh-CN" altLang="en-US" sz="2000" spc="0"/>
              <a:t>按照鹿泉区政府工作安排，编制了</a:t>
            </a:r>
            <a:r>
              <a:rPr lang="zh-CN" altLang="en-US" sz="2000" b="1" spc="0"/>
              <a:t>《鹿泉区寺家庄镇城镇单元层级详细规划》</a:t>
            </a:r>
            <a:r>
              <a:rPr lang="zh-CN" altLang="en-US" sz="2000" spc="0"/>
              <a:t>。现履行规划方案公示程序，欢迎广大市民提出意见。</a:t>
            </a:r>
            <a:br>
              <a:rPr lang="zh-CN" altLang="en-US" sz="2000" spc="0"/>
            </a:br>
            <a:r>
              <a:rPr lang="en-US" altLang="zh-CN" sz="2000" spc="0"/>
              <a:t>      </a:t>
            </a:r>
            <a:r>
              <a:rPr lang="zh-CN" altLang="en-US" sz="2000" spc="0"/>
              <a:t>按照国家、省关于详细规划分层编制的有关要求，详细规划分为面向规划管控的单元层级和面向实施的街区层级。本次规划为鹿泉区寺家庄镇</a:t>
            </a:r>
            <a:r>
              <a:rPr lang="en-US" altLang="zh-CN" sz="2000" spc="0">
                <a:sym typeface="+mn-ea"/>
              </a:rPr>
              <a:t>LQ-SJZ-CZ-01</a:t>
            </a:r>
            <a:r>
              <a:rPr lang="zh-CN" sz="2000" spc="0">
                <a:sym typeface="+mn-ea"/>
              </a:rPr>
              <a:t>单元</a:t>
            </a:r>
            <a:r>
              <a:rPr lang="zh-CN" altLang="en-US" sz="2000" spc="0">
                <a:sym typeface="+mn-ea"/>
              </a:rPr>
              <a:t>和</a:t>
            </a:r>
            <a:r>
              <a:rPr lang="en-US" altLang="zh-CN" sz="2000" spc="0">
                <a:sym typeface="+mn-ea"/>
              </a:rPr>
              <a:t>LQ-SJZ-CZ-02</a:t>
            </a:r>
            <a:r>
              <a:rPr lang="zh-CN" altLang="en-US" sz="2000" spc="0">
                <a:sym typeface="+mn-ea"/>
              </a:rPr>
              <a:t>单元和</a:t>
            </a:r>
            <a:r>
              <a:rPr lang="en-US" altLang="zh-CN" sz="2000" spc="0">
                <a:sym typeface="+mn-ea"/>
              </a:rPr>
              <a:t>LQ-JJKFQ-CZ-04</a:t>
            </a:r>
            <a:r>
              <a:rPr lang="zh-CN" altLang="en-US" sz="2000" spc="0"/>
              <a:t>单元绿岛街区单元层级详细规划，落实总体规划的战略要求明确规模总量、空间结构、主导功能和主要设施布局，用以指导寺家庄镇街区层级详细规划编制实施。</a:t>
            </a:r>
            <a:endParaRPr lang="en-US" altLang="zh-CN" sz="2000" spc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2405380"/>
            <a:ext cx="8866505" cy="1154430"/>
          </a:xfrm>
        </p:spPr>
        <p:txBody>
          <a:bodyPr>
            <a:normAutofit fontScale="90000"/>
          </a:bodyPr>
          <a:p>
            <a:pPr marL="0" indent="457200">
              <a:lnSpc>
                <a:spcPct val="150000"/>
              </a:lnSpc>
            </a:pPr>
            <a:r>
              <a:rPr lang="zh-CN" altLang="en-US" sz="2220" spc="0"/>
              <a:t>本次单元层级规划范围总面积为</a:t>
            </a:r>
            <a:r>
              <a:rPr lang="en-US" altLang="zh-CN" sz="3110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674.51</a:t>
            </a:r>
            <a:r>
              <a:rPr lang="zh-CN" altLang="en-US" sz="2220" spc="0"/>
              <a:t>公顷，主要包括</a:t>
            </a:r>
            <a:r>
              <a:rPr lang="en-US" altLang="zh-CN" sz="3110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LQ-SJZ-CZ-01单元</a:t>
            </a:r>
            <a:r>
              <a:rPr lang="en-US" altLang="zh-CN" sz="3110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en-US" altLang="zh-CN" sz="3110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LQ-SJZ-CZ-02单元</a:t>
            </a:r>
            <a:r>
              <a:rPr lang="zh-CN" altLang="en-US" sz="2220" spc="0">
                <a:sym typeface="+mn-ea"/>
              </a:rPr>
              <a:t>和</a:t>
            </a:r>
            <a:r>
              <a:rPr lang="en-US" altLang="zh-CN" sz="3110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LQ-JJKFQ-CZ-04单元寺家庄镇部分</a:t>
            </a:r>
            <a:r>
              <a:rPr lang="zh-CN" altLang="en-US" sz="2220" spc="0"/>
              <a:t>。</a:t>
            </a:r>
            <a:br>
              <a:rPr lang="zh-CN" altLang="en-US" spc="0"/>
            </a:br>
            <a:endParaRPr lang="en-US" altLang="zh-CN" spc="0"/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规划范围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95" y="3818890"/>
            <a:ext cx="9551670" cy="778637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1802130"/>
            <a:ext cx="8638540" cy="1187450"/>
          </a:xfrm>
        </p:spPr>
        <p:txBody>
          <a:bodyPr>
            <a:normAutofit fontScale="90000"/>
          </a:bodyPr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规划区</a:t>
            </a:r>
            <a:r>
              <a:rPr lang="zh-CN" altLang="en-US" sz="2665" b="1" spc="0"/>
              <a:t>总人口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约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4.7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万人</a:t>
            </a:r>
            <a:r>
              <a:rPr lang="zh-CN" altLang="en-US" sz="2665" b="1" spc="0"/>
              <a:t>。</a:t>
            </a:r>
            <a:br>
              <a:rPr lang="zh-CN" altLang="en-US" spc="0"/>
            </a:br>
            <a:r>
              <a:rPr lang="zh-CN" altLang="en-US" sz="2445" spc="0"/>
              <a:t>管控单元主导功能、人口规模、建设总量及三大设施用地规模等</a:t>
            </a:r>
            <a:endParaRPr lang="zh-CN" altLang="en-US" sz="2445" spc="0"/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单元管控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3219450"/>
            <a:ext cx="9582150" cy="63627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1591945"/>
            <a:ext cx="8638540" cy="1057275"/>
          </a:xfrm>
        </p:spPr>
        <p:txBody>
          <a:bodyPr>
            <a:normAutofit fontScale="90000"/>
          </a:bodyPr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altLang="en-US" sz="2445" b="1" spc="0">
                <a:sym typeface="+mn-ea"/>
              </a:rPr>
              <a:t>镇区</a:t>
            </a:r>
            <a:r>
              <a:rPr lang="zh-CN" altLang="en-US" sz="2445" b="1" spc="0"/>
              <a:t>单元（</a:t>
            </a:r>
            <a:r>
              <a:rPr lang="en-US" altLang="zh-CN" sz="2445" b="1" spc="0">
                <a:sym typeface="+mn-ea"/>
              </a:rPr>
              <a:t>LQ-SJZ-CZ-01</a:t>
            </a:r>
            <a:r>
              <a:rPr lang="zh-CN" altLang="en-US" sz="2445" b="1" spc="0"/>
              <a:t>单元）</a:t>
            </a:r>
            <a:br>
              <a:rPr lang="zh-CN" altLang="en-US" sz="2445" spc="0"/>
            </a:br>
            <a:r>
              <a:rPr lang="zh-CN" altLang="en-US" sz="2445" spc="0"/>
              <a:t>构建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</a:rPr>
              <a:t>“一带、两轴、三组团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  <a:sym typeface="+mn-ea"/>
              </a:rPr>
              <a:t>”</a:t>
            </a:r>
            <a:r>
              <a:rPr lang="zh-CN" altLang="en-US" sz="2445" spc="0">
                <a:sym typeface="+mn-ea"/>
              </a:rPr>
              <a:t>的空间结构</a:t>
            </a:r>
            <a:endParaRPr lang="zh-CN" altLang="en-US" sz="2445" spc="0"/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空间结构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84835" y="2764790"/>
            <a:ext cx="8653145" cy="20167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51840" y="2927985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一带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548890" y="2866390"/>
            <a:ext cx="2595245" cy="3460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洨河生态景观带</a:t>
            </a:r>
            <a:endParaRPr lang="zh-CN" altLang="en-US" sz="2400" b="1"/>
          </a:p>
        </p:txBody>
      </p:sp>
      <p:sp>
        <p:nvSpPr>
          <p:cNvPr id="12" name="圆角矩形 11"/>
          <p:cNvSpPr/>
          <p:nvPr/>
        </p:nvSpPr>
        <p:spPr>
          <a:xfrm>
            <a:off x="751840" y="3615055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两轴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2548890" y="3553460"/>
            <a:ext cx="6569710" cy="370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天宁路城市发展轴、红旗大街城市发展轴</a:t>
            </a:r>
            <a:endParaRPr lang="zh-CN" altLang="en-US" sz="2400" b="1"/>
          </a:p>
        </p:txBody>
      </p:sp>
      <p:sp>
        <p:nvSpPr>
          <p:cNvPr id="14" name="圆角矩形 13"/>
          <p:cNvSpPr/>
          <p:nvPr/>
        </p:nvSpPr>
        <p:spPr>
          <a:xfrm>
            <a:off x="751840" y="4222750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三组团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2548890" y="4161155"/>
            <a:ext cx="6393815" cy="8921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综合服务区、产业园区、生活配套区</a:t>
            </a:r>
            <a:endParaRPr lang="zh-CN" altLang="en-US" sz="2400" b="1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60" y="4830445"/>
            <a:ext cx="9290685" cy="71177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空间结构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425" y="4703445"/>
            <a:ext cx="8900160" cy="7798435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479425" y="1591945"/>
            <a:ext cx="8638540" cy="1057275"/>
          </a:xfrm>
        </p:spPr>
        <p:txBody>
          <a:bodyPr>
            <a:normAutofit fontScale="90000"/>
          </a:bodyPr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altLang="en-US" sz="2445" b="1" spc="0"/>
              <a:t>高迁单元（</a:t>
            </a:r>
            <a:r>
              <a:rPr lang="en-US" altLang="zh-CN" sz="2445" b="1" spc="0">
                <a:sym typeface="+mn-ea"/>
              </a:rPr>
              <a:t>LQ-SJZ-CZ-02</a:t>
            </a:r>
            <a:r>
              <a:rPr lang="zh-CN" altLang="en-US" sz="2445" b="1" spc="0"/>
              <a:t>单元）</a:t>
            </a:r>
            <a:br>
              <a:rPr lang="zh-CN" altLang="en-US" sz="2445" spc="0"/>
            </a:br>
            <a:r>
              <a:rPr lang="zh-CN" altLang="en-US" sz="2445" spc="0"/>
              <a:t>构建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</a:rPr>
              <a:t>“一带、一轴、一组团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  <a:sym typeface="+mn-ea"/>
              </a:rPr>
              <a:t>”</a:t>
            </a:r>
            <a:r>
              <a:rPr lang="zh-CN" altLang="en-US" sz="2445" spc="0">
                <a:sym typeface="+mn-ea"/>
              </a:rPr>
              <a:t>的空间结构</a:t>
            </a:r>
            <a:endParaRPr lang="zh-CN" altLang="en-US" sz="2445" spc="0"/>
          </a:p>
        </p:txBody>
      </p:sp>
      <p:sp>
        <p:nvSpPr>
          <p:cNvPr id="9" name="圆角矩形 8"/>
          <p:cNvSpPr/>
          <p:nvPr/>
        </p:nvSpPr>
        <p:spPr>
          <a:xfrm>
            <a:off x="584835" y="2637790"/>
            <a:ext cx="8653145" cy="20167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51840" y="2800985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一带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2548890" y="2739390"/>
            <a:ext cx="2595245" cy="3460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洨河生态景观带</a:t>
            </a:r>
            <a:endParaRPr lang="zh-CN" altLang="en-US" sz="2400" b="1"/>
          </a:p>
        </p:txBody>
      </p:sp>
      <p:sp>
        <p:nvSpPr>
          <p:cNvPr id="12" name="圆角矩形 11"/>
          <p:cNvSpPr/>
          <p:nvPr/>
        </p:nvSpPr>
        <p:spPr>
          <a:xfrm>
            <a:off x="751840" y="3488055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一轴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2548890" y="3426460"/>
            <a:ext cx="6569710" cy="370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天宁路城市发展轴</a:t>
            </a:r>
            <a:endParaRPr lang="zh-CN" altLang="en-US" sz="2400" b="1"/>
          </a:p>
        </p:txBody>
      </p:sp>
      <p:sp>
        <p:nvSpPr>
          <p:cNvPr id="14" name="圆角矩形 13"/>
          <p:cNvSpPr/>
          <p:nvPr/>
        </p:nvSpPr>
        <p:spPr>
          <a:xfrm>
            <a:off x="751840" y="4095750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一组团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2548890" y="4034155"/>
            <a:ext cx="6393815" cy="8921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生活配套区</a:t>
            </a:r>
            <a:endParaRPr lang="zh-CN" altLang="en-US" sz="2400" b="1"/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空间结构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479425" y="1591945"/>
            <a:ext cx="8638540" cy="1057275"/>
          </a:xfrm>
        </p:spPr>
        <p:txBody>
          <a:bodyPr>
            <a:normAutofit fontScale="90000"/>
          </a:bodyPr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altLang="en-US" sz="2445" b="1" spc="0"/>
              <a:t>绿岛街区（</a:t>
            </a:r>
            <a:r>
              <a:rPr lang="en-US" altLang="zh-CN" sz="2445" b="1" spc="0">
                <a:sym typeface="+mn-ea"/>
              </a:rPr>
              <a:t>LQ-JJKFQ-CZ-04-SJZ</a:t>
            </a:r>
            <a:r>
              <a:rPr lang="zh-CN" altLang="en-US" sz="2445" b="1" spc="0"/>
              <a:t>街区）</a:t>
            </a:r>
            <a:br>
              <a:rPr lang="zh-CN" altLang="en-US" sz="2445" spc="0"/>
            </a:br>
            <a:r>
              <a:rPr lang="zh-CN" altLang="en-US" sz="2445" spc="0"/>
              <a:t>构建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</a:rPr>
              <a:t>“一轴、两区</a:t>
            </a:r>
            <a:r>
              <a:rPr lang="zh-CN" altLang="en-US" sz="2665" b="1" spc="0">
                <a:solidFill>
                  <a:schemeClr val="accent2">
                    <a:lumMod val="75000"/>
                  </a:schemeClr>
                </a:solidFill>
                <a:sym typeface="+mn-ea"/>
              </a:rPr>
              <a:t>”</a:t>
            </a:r>
            <a:r>
              <a:rPr lang="zh-CN" altLang="en-US" sz="2445" spc="0">
                <a:sym typeface="+mn-ea"/>
              </a:rPr>
              <a:t>的空间结构</a:t>
            </a:r>
            <a:endParaRPr lang="zh-CN" altLang="en-US" sz="2445" spc="0"/>
          </a:p>
        </p:txBody>
      </p:sp>
      <p:sp>
        <p:nvSpPr>
          <p:cNvPr id="9" name="圆角矩形 8"/>
          <p:cNvSpPr/>
          <p:nvPr/>
        </p:nvSpPr>
        <p:spPr>
          <a:xfrm>
            <a:off x="584835" y="2637790"/>
            <a:ext cx="8653145" cy="14135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>
            <p:custDataLst>
              <p:tags r:id="rId1"/>
            </p:custDataLst>
          </p:nvPr>
        </p:nvSpPr>
        <p:spPr>
          <a:xfrm>
            <a:off x="751840" y="2853055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一轴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2548890" y="2791460"/>
            <a:ext cx="6569710" cy="370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装院路城市发展轴</a:t>
            </a:r>
            <a:endParaRPr lang="zh-CN" altLang="en-US" sz="2400" b="1"/>
          </a:p>
        </p:txBody>
      </p:sp>
      <p:sp>
        <p:nvSpPr>
          <p:cNvPr id="14" name="圆角矩形 13"/>
          <p:cNvSpPr/>
          <p:nvPr>
            <p:custDataLst>
              <p:tags r:id="rId3"/>
            </p:custDataLst>
          </p:nvPr>
        </p:nvSpPr>
        <p:spPr>
          <a:xfrm>
            <a:off x="751840" y="3460750"/>
            <a:ext cx="1184275" cy="36068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两区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2548890" y="3399155"/>
            <a:ext cx="6393815" cy="8921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产业园东区、产业园西区</a:t>
            </a:r>
            <a:endParaRPr lang="zh-CN" altLang="en-US" sz="24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455" y="4168140"/>
            <a:ext cx="7395845" cy="81724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7510" y="2520315"/>
            <a:ext cx="7571740" cy="2181860"/>
          </a:xfrm>
        </p:spPr>
        <p:txBody>
          <a:bodyPr>
            <a:normAutofit fontScale="90000"/>
          </a:bodyPr>
          <a:p>
            <a:pPr marL="0" indent="0" algn="l">
              <a:lnSpc>
                <a:spcPct val="180000"/>
              </a:lnSpc>
              <a:buClrTx/>
              <a:buSzTx/>
              <a:buFontTx/>
            </a:pP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居住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产业用地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250.38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公服设施+道路交通+公用设施用地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71.48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绿地与开敞空间用地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20.48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endParaRPr lang="zh-CN" altLang="en-US" sz="2665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用地布局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镇区单元</a:t>
            </a:r>
            <a:endParaRPr lang="zh-CN" altLang="en-US" sz="2445" b="1" spc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710" y="4892675"/>
            <a:ext cx="9201150" cy="7360920"/>
          </a:xfrm>
          <a:prstGeom prst="rect">
            <a:avLst/>
          </a:prstGeom>
        </p:spPr>
      </p:pic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rcRect l="28542" t="7206" r="6488"/>
          <a:stretch>
            <a:fillRect/>
          </a:stretch>
        </p:blipFill>
        <p:spPr>
          <a:xfrm>
            <a:off x="958215" y="2580005"/>
            <a:ext cx="709295" cy="23126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  <a:alpha val="34000"/>
                </a:schemeClr>
              </a:gs>
              <a:gs pos="81000">
                <a:schemeClr val="accent1">
                  <a:lumMod val="45000"/>
                  <a:lumOff val="55000"/>
                  <a:alpha val="48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7510" y="2520315"/>
            <a:ext cx="7571740" cy="2181860"/>
          </a:xfrm>
        </p:spPr>
        <p:txBody>
          <a:bodyPr>
            <a:normAutofit fontScale="90000"/>
          </a:bodyPr>
          <a:p>
            <a:pPr marL="0" indent="0" algn="l">
              <a:lnSpc>
                <a:spcPct val="170000"/>
              </a:lnSpc>
              <a:buClrTx/>
              <a:buSzTx/>
              <a:buFontTx/>
            </a:pP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居住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</a:t>
            </a:r>
            <a:r>
              <a:rPr lang="en-US" altLang="zh-CN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产业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用地约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74.69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公服设施+道路交通+公用设施用地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18.25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3110" b="1" spc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绿地与开敞空间用地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</a:t>
            </a:r>
            <a:r>
              <a:rPr lang="en-US" altLang="zh-CN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6.53</a:t>
            </a:r>
            <a:r>
              <a:rPr lang="zh-CN" altLang="en-US" sz="2665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endParaRPr lang="zh-CN" altLang="en-US" sz="2665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01390" y="931545"/>
            <a:ext cx="244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spc="100">
                <a:solidFill>
                  <a:schemeClr val="tx1"/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用地布局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高迁单元</a:t>
            </a:r>
            <a:endParaRPr lang="zh-CN" altLang="en-US" sz="2445" spc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825" y="4892675"/>
            <a:ext cx="8870950" cy="6064885"/>
          </a:xfrm>
          <a:prstGeom prst="rect">
            <a:avLst/>
          </a:prstGeom>
        </p:spPr>
      </p:pic>
      <p:pic>
        <p:nvPicPr>
          <p:cNvPr id="7" name="图片 6" descr="未标题-1"/>
          <p:cNvPicPr>
            <a:picLocks noChangeAspect="1"/>
          </p:cNvPicPr>
          <p:nvPr/>
        </p:nvPicPr>
        <p:blipFill>
          <a:blip r:embed="rId2"/>
          <a:srcRect l="28542" t="7206" r="6488"/>
          <a:stretch>
            <a:fillRect/>
          </a:stretch>
        </p:blipFill>
        <p:spPr>
          <a:xfrm>
            <a:off x="958215" y="2580005"/>
            <a:ext cx="709295" cy="23126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DIAGRAM_VIRTUALLY_FRAME" val="{&quot;height&quot;:172.2,&quot;left&quot;:59.2,&quot;top&quot;:215.7,&quot;width&quot;:658.8}"/>
</p:tagLst>
</file>

<file path=ppt/tags/tag73.xml><?xml version="1.0" encoding="utf-8"?>
<p:tagLst xmlns:p="http://schemas.openxmlformats.org/presentationml/2006/main">
  <p:tag name="KSO_WM_DIAGRAM_VIRTUALLY_FRAME" val="{&quot;height&quot;:172.2,&quot;left&quot;:59.2,&quot;top&quot;:215.7,&quot;width&quot;:658.8}"/>
</p:tagLst>
</file>

<file path=ppt/tags/tag74.xml><?xml version="1.0" encoding="utf-8"?>
<p:tagLst xmlns:p="http://schemas.openxmlformats.org/presentationml/2006/main">
  <p:tag name="KSO_WM_DIAGRAM_VIRTUALLY_FRAME" val="{&quot;height&quot;:172.2,&quot;left&quot;:59.2,&quot;top&quot;:215.7,&quot;width&quot;:658.8}"/>
</p:tagLst>
</file>

<file path=ppt/tags/tag75.xml><?xml version="1.0" encoding="utf-8"?>
<p:tagLst xmlns:p="http://schemas.openxmlformats.org/presentationml/2006/main">
  <p:tag name="KSO_WM_DIAGRAM_VIRTUALLY_FRAME" val="{&quot;height&quot;:172.2,&quot;left&quot;:59.2,&quot;top&quot;:215.7,&quot;width&quot;:658.8}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1904</Words>
  <Application>WPS 演示</Application>
  <PresentationFormat>宽屏</PresentationFormat>
  <Paragraphs>205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方正粗黑宋简体</vt:lpstr>
      <vt:lpstr>微软雅黑</vt:lpstr>
      <vt:lpstr>Arial Unicode MS</vt:lpstr>
      <vt:lpstr>Calibri</vt:lpstr>
      <vt:lpstr>WPS</vt:lpstr>
      <vt:lpstr>鹿泉区寺家庄镇城镇单元层级详细规划</vt:lpstr>
      <vt:lpstr>按照鹿泉区政府工作安排，编制了《鹿泉区寺家庄镇城镇单元层级详细规划》。现履行规划方案公示程序，欢迎广大市民提出意见。       按照国家、省关于详细规划分层编制的有关要求，详细规划分为面向规划管控的单元层级和面向实施的街区层级。本次规划为鹿泉区寺家庄镇LQ-SJZ-CZ-01单元和LQ-SJZ-CZ-02单元和LQ-JJKFQ-CZ-04单元绿岛街区单元层级详细规划，落实总体规划的战略要求明确规模总量、空间结构、主导功能和主要设施布局，用以指导寺家庄镇街区层级详细规划编制实施。</vt:lpstr>
      <vt:lpstr>本次单元层级规划范围总面积为674.51公顷，主要包括LQ-SJZ-CZ-01单元、LQ-SJZ-CZ-02单元和LQ-JJKFQ-CZ-04单元寺家庄镇部分。 </vt:lpstr>
      <vt:lpstr>规划区总人口约4.7万人。 管控单元主导功能、人口规模、建设总量及三大设施用地规模等</vt:lpstr>
      <vt:lpstr>镇区单元（LQ-SJZ-CZ-01单元） 构建“一带、两轴、三组团”的空间结构</vt:lpstr>
      <vt:lpstr>高迁单元（LQ-SJZ-CZ-02单元） 构建“一带、一轴、一组团”的空间结构</vt:lpstr>
      <vt:lpstr>绿岛街区（LQ-JJKFQ-CZ-04-SJZ街区） 构建“一轴、两区”的空间结构</vt:lpstr>
      <vt:lpstr>居住+商业+产业用地约250.38公顷 公服设施+道路交通+公用设施用地约71.48公顷 绿地与开敞空间用地约20.48公顷</vt:lpstr>
      <vt:lpstr>居住+商业+产业用地约74.69公顷 公服设施+道路交通+公用设施用地约18.25公顷 绿地与开敞空间用地约6.53公顷</vt:lpstr>
      <vt:lpstr>居住+商业+产业用地约22.27公顷 公服设施+道路交通+公用设施用地约14.46公顷 绿地与开敞空间用地约2.80公顷</vt:lpstr>
      <vt:lpstr>PowerPoint 演示文稿</vt:lpstr>
      <vt:lpstr>PowerPoint 演示文稿</vt:lpstr>
      <vt:lpstr>构建“林田围城、蓝绿交织”的城镇空间</vt:lpstr>
      <vt:lpstr>构建“绿道环城、水系润城”的城镇空间</vt:lpstr>
      <vt:lpstr>构建“着眼区域、外联内畅”的交通体系</vt:lpstr>
      <vt:lpstr>完善市政公用设施，保障城市基础支撑</vt:lpstr>
      <vt:lpstr>注:本次公示内容为阶段性规划草案，所有数据、图纸和内容以最终批复为准。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Youth</cp:lastModifiedBy>
  <cp:revision>170</cp:revision>
  <dcterms:created xsi:type="dcterms:W3CDTF">2019-06-19T02:08:00Z</dcterms:created>
  <dcterms:modified xsi:type="dcterms:W3CDTF">2025-04-30T06:55:20Z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4428EB1094B5489BA4745465A2E535E1_13</vt:lpwstr>
  </property>
</Properties>
</file>